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78" r:id="rId8"/>
    <p:sldId id="264" r:id="rId9"/>
    <p:sldId id="275" r:id="rId10"/>
    <p:sldId id="266" r:id="rId11"/>
    <p:sldId id="267" r:id="rId12"/>
    <p:sldId id="268" r:id="rId13"/>
    <p:sldId id="269" r:id="rId14"/>
    <p:sldId id="277" r:id="rId15"/>
    <p:sldId id="270" r:id="rId16"/>
    <p:sldId id="271" r:id="rId17"/>
    <p:sldId id="272" r:id="rId18"/>
    <p:sldId id="273" r:id="rId19"/>
    <p:sldId id="265" r:id="rId20"/>
    <p:sldId id="274" r:id="rId21"/>
    <p:sldId id="276" r:id="rId22"/>
    <p:sldId id="279" r:id="rId23"/>
    <p:sldId id="280"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3"/>
    <p:restoredTop sz="71547"/>
  </p:normalViewPr>
  <p:slideViewPr>
    <p:cSldViewPr snapToGrid="0">
      <p:cViewPr varScale="1">
        <p:scale>
          <a:sx n="107" d="100"/>
          <a:sy n="107" d="100"/>
        </p:scale>
        <p:origin x="25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3e9623ff4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3e9623ff4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42212776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422127763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422127763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422127763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8bf67b63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8bf67b63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19268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e9623ff4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3e9623ff4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20844854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2084485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422127763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422127763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422127763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422127763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8bf67b63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8bf67b63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14162d1ff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14162d1ff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22127763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22127763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Process of identifying annexations first involves looking at which blocks are part of the place boundaries at the beginning and end of the period. Blocks that existed at the beginning of the period (and at the end), that were in place boundaries at the end of the period but not in the first, are considered annexed.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it’s a census year, the block-level file from NHGIS will actually include a place identifier, but not for intercensal years.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part: California, Florida, NY, NC, SD, MI</a:t>
            </a:r>
          </a:p>
        </p:txBody>
      </p:sp>
    </p:spTree>
    <p:extLst>
      <p:ext uri="{BB962C8B-B14F-4D97-AF65-F5344CB8AC3E}">
        <p14:creationId xmlns:p14="http://schemas.microsoft.com/office/powerpoint/2010/main" val="1731249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974917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583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42222f1de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42222f1de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42222f1de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42222f1de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4162d1ff3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14162d1ff3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294149418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294149418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558324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4162d1ff3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4162d1ff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8761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1800"/>
              <a:buNone/>
              <a:defRPr>
                <a:solidFill>
                  <a:schemeClr val="dk1"/>
                </a:solidFill>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ihzhang@stanford.edu"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github.com/ihzhang/Municpal-Boundary-Changes" TargetMode="External"/><Relationship Id="rId4" Type="http://schemas.openxmlformats.org/officeDocument/2006/relationships/hyperlink" Target="http://ccrl.stanford.edu"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11200"/>
            <a:ext cx="8520600" cy="11985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None/>
            </a:pPr>
            <a:r>
              <a:rPr lang="en" sz="2700" b="1" dirty="0">
                <a:latin typeface="Times New Roman"/>
                <a:ea typeface="Times New Roman"/>
                <a:cs typeface="Times New Roman"/>
                <a:sym typeface="Times New Roman"/>
              </a:rPr>
              <a:t>Municipal Annexations and the Changing Color Line After </a:t>
            </a:r>
            <a:r>
              <a:rPr lang="en" sz="2700" b="1" i="1" dirty="0">
                <a:latin typeface="Times New Roman"/>
                <a:ea typeface="Times New Roman"/>
                <a:cs typeface="Times New Roman"/>
                <a:sym typeface="Times New Roman"/>
              </a:rPr>
              <a:t>Shelby v. Holder</a:t>
            </a:r>
            <a:endParaRPr sz="6700" dirty="0"/>
          </a:p>
        </p:txBody>
      </p:sp>
      <p:sp>
        <p:nvSpPr>
          <p:cNvPr id="55" name="Google Shape;55;p13"/>
          <p:cNvSpPr txBox="1">
            <a:spLocks noGrp="1"/>
          </p:cNvSpPr>
          <p:nvPr>
            <p:ph type="subTitle" idx="1"/>
          </p:nvPr>
        </p:nvSpPr>
        <p:spPr>
          <a:xfrm>
            <a:off x="228300" y="1485700"/>
            <a:ext cx="68754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Iris Zhang, Stanford University</a:t>
            </a:r>
            <a:endParaRPr sz="2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August 8th, 2022</a:t>
            </a:r>
            <a:endParaRPr sz="2400" dirty="0">
              <a:latin typeface="Times New Roman" panose="02020603050405020304" pitchFamily="18" charset="0"/>
              <a:cs typeface="Times New Roman" panose="02020603050405020304" pitchFamily="18" charset="0"/>
            </a:endParaRPr>
          </a:p>
        </p:txBody>
      </p:sp>
      <p:pic>
        <p:nvPicPr>
          <p:cNvPr id="56" name="Google Shape;56;p13"/>
          <p:cNvPicPr preferRelativeResize="0"/>
          <p:nvPr/>
        </p:nvPicPr>
        <p:blipFill>
          <a:blip r:embed="rId3">
            <a:alphaModFix/>
          </a:blip>
          <a:stretch>
            <a:fillRect/>
          </a:stretch>
        </p:blipFill>
        <p:spPr>
          <a:xfrm>
            <a:off x="3592526" y="2057400"/>
            <a:ext cx="5403424" cy="2850300"/>
          </a:xfrm>
          <a:prstGeom prst="rect">
            <a:avLst/>
          </a:prstGeom>
          <a:noFill/>
          <a:ln>
            <a:noFill/>
          </a:ln>
        </p:spPr>
      </p:pic>
      <p:sp>
        <p:nvSpPr>
          <p:cNvPr id="57" name="Google Shape;57;p13"/>
          <p:cNvSpPr txBox="1"/>
          <p:nvPr/>
        </p:nvSpPr>
        <p:spPr>
          <a:xfrm>
            <a:off x="3725550" y="4504050"/>
            <a:ext cx="41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1"/>
                </a:solidFill>
                <a:highlight>
                  <a:schemeClr val="lt1"/>
                </a:highlight>
                <a:latin typeface="Times New Roman"/>
                <a:ea typeface="Times New Roman"/>
                <a:cs typeface="Times New Roman"/>
                <a:sym typeface="Times New Roman"/>
              </a:rPr>
              <a:t>Photo: Edward Kimmel/Wikimedia Commons</a:t>
            </a:r>
            <a:endParaRPr i="1">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52675"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latin typeface="Times New Roman" panose="02020603050405020304" pitchFamily="18" charset="0"/>
                <a:cs typeface="Times New Roman" panose="02020603050405020304" pitchFamily="18" charset="0"/>
              </a:rPr>
              <a:t>Data: identifying annexations</a:t>
            </a:r>
            <a:endParaRPr dirty="0">
              <a:solidFill>
                <a:schemeClr val="lt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solidFill>
                <a:schemeClr val="lt1"/>
              </a:solidFill>
            </a:endParaRPr>
          </a:p>
        </p:txBody>
      </p:sp>
      <p:sp>
        <p:nvSpPr>
          <p:cNvPr id="124" name="Google Shape;124;p23"/>
          <p:cNvSpPr txBox="1">
            <a:spLocks noGrp="1"/>
          </p:cNvSpPr>
          <p:nvPr>
            <p:ph type="body" idx="1"/>
          </p:nvPr>
        </p:nvSpPr>
        <p:spPr>
          <a:xfrm>
            <a:off x="0" y="572700"/>
            <a:ext cx="8520600" cy="1785038"/>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sz="2000" dirty="0">
                <a:solidFill>
                  <a:schemeClr val="lt1"/>
                </a:solidFill>
                <a:latin typeface="Times New Roman" panose="02020603050405020304" pitchFamily="18" charset="0"/>
                <a:cs typeface="Times New Roman" panose="02020603050405020304" pitchFamily="18" charset="0"/>
              </a:rPr>
              <a:t>Official records (BAS) are extremely incomplete and not enough geographic detail </a:t>
            </a:r>
            <a:endParaRPr sz="2000" dirty="0">
              <a:solidFill>
                <a:schemeClr val="lt1"/>
              </a:solidFill>
              <a:latin typeface="Times New Roman" panose="02020603050405020304" pitchFamily="18" charset="0"/>
              <a:cs typeface="Times New Roman" panose="02020603050405020304" pitchFamily="18" charset="0"/>
            </a:endParaRPr>
          </a:p>
          <a:p>
            <a:pPr marL="457200" lvl="0" indent="-342900" algn="l" rtl="0">
              <a:spcBef>
                <a:spcPts val="0"/>
              </a:spcBef>
              <a:spcAft>
                <a:spcPts val="0"/>
              </a:spcAft>
              <a:buClr>
                <a:schemeClr val="lt1"/>
              </a:buClr>
              <a:buSzPts val="1800"/>
              <a:buChar char="-"/>
            </a:pPr>
            <a:r>
              <a:rPr lang="en" sz="2000" dirty="0">
                <a:solidFill>
                  <a:schemeClr val="lt1"/>
                </a:solidFill>
                <a:latin typeface="Times New Roman" panose="02020603050405020304" pitchFamily="18" charset="0"/>
                <a:cs typeface="Times New Roman" panose="02020603050405020304" pitchFamily="18" charset="0"/>
              </a:rPr>
              <a:t>Boundaries change over time</a:t>
            </a:r>
            <a:endParaRPr sz="2000" dirty="0">
              <a:solidFill>
                <a:schemeClr val="lt1"/>
              </a:solidFill>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endParaRPr sz="2000" dirty="0">
              <a:solidFill>
                <a:schemeClr val="lt1"/>
              </a:solidFill>
            </a:endParaRPr>
          </a:p>
        </p:txBody>
      </p:sp>
      <p:pic>
        <p:nvPicPr>
          <p:cNvPr id="2" name="Picture 1">
            <a:extLst>
              <a:ext uri="{FF2B5EF4-FFF2-40B4-BE49-F238E27FC236}">
                <a16:creationId xmlns:a16="http://schemas.microsoft.com/office/drawing/2014/main" id="{CFAC6302-8130-EFF1-2CD9-3830623A8A7A}"/>
              </a:ext>
            </a:extLst>
          </p:cNvPr>
          <p:cNvPicPr>
            <a:picLocks noChangeAspect="1"/>
          </p:cNvPicPr>
          <p:nvPr/>
        </p:nvPicPr>
        <p:blipFill rotWithShape="1">
          <a:blip r:embed="rId3">
            <a:extLst>
              <a:ext uri="{28A0092B-C50C-407E-A947-70E740481C1C}">
                <a14:useLocalDpi xmlns:a14="http://schemas.microsoft.com/office/drawing/2010/main" val="0"/>
              </a:ext>
            </a:extLst>
          </a:blip>
          <a:srcRect t="15959" b="16976"/>
          <a:stretch/>
        </p:blipFill>
        <p:spPr>
          <a:xfrm>
            <a:off x="458097" y="1686525"/>
            <a:ext cx="8685903" cy="3784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155300" y="113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Validation with BAS</a:t>
            </a:r>
            <a:endParaRPr>
              <a:solidFill>
                <a:schemeClr val="lt1"/>
              </a:solidFill>
            </a:endParaRPr>
          </a:p>
        </p:txBody>
      </p:sp>
      <p:sp>
        <p:nvSpPr>
          <p:cNvPr id="131" name="Google Shape;13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Picture 1">
            <a:extLst>
              <a:ext uri="{FF2B5EF4-FFF2-40B4-BE49-F238E27FC236}">
                <a16:creationId xmlns:a16="http://schemas.microsoft.com/office/drawing/2014/main" id="{F5DE3BB4-E66F-16EC-ABD5-020FDBF3A45D}"/>
              </a:ext>
            </a:extLst>
          </p:cNvPr>
          <p:cNvPicPr>
            <a:picLocks noChangeAspect="1"/>
          </p:cNvPicPr>
          <p:nvPr/>
        </p:nvPicPr>
        <p:blipFill>
          <a:blip r:embed="rId3"/>
          <a:stretch>
            <a:fillRect/>
          </a:stretch>
        </p:blipFill>
        <p:spPr>
          <a:xfrm>
            <a:off x="228600" y="893761"/>
            <a:ext cx="5804014" cy="3835401"/>
          </a:xfrm>
          <a:prstGeom prst="rect">
            <a:avLst/>
          </a:prstGeom>
        </p:spPr>
      </p:pic>
      <p:sp>
        <p:nvSpPr>
          <p:cNvPr id="3" name="Oval 2">
            <a:extLst>
              <a:ext uri="{FF2B5EF4-FFF2-40B4-BE49-F238E27FC236}">
                <a16:creationId xmlns:a16="http://schemas.microsoft.com/office/drawing/2014/main" id="{765ABB2C-87D8-689A-7C13-1BE7164CF799}"/>
              </a:ext>
            </a:extLst>
          </p:cNvPr>
          <p:cNvSpPr/>
          <p:nvPr/>
        </p:nvSpPr>
        <p:spPr>
          <a:xfrm>
            <a:off x="4271963" y="1657350"/>
            <a:ext cx="614362" cy="300038"/>
          </a:xfrm>
          <a:prstGeom prst="ellipse">
            <a:avLst/>
          </a:prstGeom>
          <a:no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50B28B1-58CB-B115-1C0B-301F4F6541C3}"/>
              </a:ext>
            </a:extLst>
          </p:cNvPr>
          <p:cNvSpPr/>
          <p:nvPr/>
        </p:nvSpPr>
        <p:spPr>
          <a:xfrm>
            <a:off x="4264819" y="2927350"/>
            <a:ext cx="614362" cy="300038"/>
          </a:xfrm>
          <a:prstGeom prst="ellipse">
            <a:avLst/>
          </a:prstGeom>
          <a:no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6E7334E-9AF5-D6D8-3994-3995883747DC}"/>
              </a:ext>
            </a:extLst>
          </p:cNvPr>
          <p:cNvSpPr/>
          <p:nvPr/>
        </p:nvSpPr>
        <p:spPr>
          <a:xfrm>
            <a:off x="4264819" y="4198962"/>
            <a:ext cx="614362" cy="300038"/>
          </a:xfrm>
          <a:prstGeom prst="ellipse">
            <a:avLst/>
          </a:prstGeom>
          <a:no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D3688EB-169F-3C00-FE4E-EE77FA91AA7E}"/>
              </a:ext>
            </a:extLst>
          </p:cNvPr>
          <p:cNvSpPr/>
          <p:nvPr/>
        </p:nvSpPr>
        <p:spPr>
          <a:xfrm>
            <a:off x="5319136" y="1820045"/>
            <a:ext cx="796577" cy="437380"/>
          </a:xfrm>
          <a:prstGeom prst="ellipse">
            <a:avLst/>
          </a:prstGeom>
          <a:no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183113" y="159275"/>
            <a:ext cx="8520600" cy="6836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latin typeface="Times New Roman" panose="02020603050405020304" pitchFamily="18" charset="0"/>
                <a:cs typeface="Times New Roman" panose="02020603050405020304" pitchFamily="18" charset="0"/>
              </a:rPr>
              <a:t>Models: difference-in-differences set-up </a:t>
            </a:r>
            <a:endParaRPr sz="2600" dirty="0">
              <a:latin typeface="Times New Roman" panose="02020603050405020304" pitchFamily="18" charset="0"/>
              <a:cs typeface="Times New Roman" panose="02020603050405020304" pitchFamily="18" charset="0"/>
            </a:endParaRPr>
          </a:p>
        </p:txBody>
      </p:sp>
      <p:sp>
        <p:nvSpPr>
          <p:cNvPr id="138" name="Google Shape;13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Model 1 (annexation): post-Shelby*Section 5 coverage</a:t>
            </a:r>
            <a:endParaRPr sz="2400"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r>
              <a:rPr lang="en" sz="2400" dirty="0">
                <a:latin typeface="Times New Roman" panose="02020603050405020304" pitchFamily="18" charset="0"/>
                <a:cs typeface="Times New Roman" panose="02020603050405020304" pitchFamily="18" charset="0"/>
              </a:rPr>
              <a:t>Model 2 (racial composition at end of period): annexation*post-Shelby*Section 5 coverage</a:t>
            </a:r>
          </a:p>
          <a:p>
            <a:pPr marL="0" lvl="0" indent="0" algn="l" rtl="0">
              <a:spcBef>
                <a:spcPts val="1200"/>
              </a:spcBef>
              <a:spcAft>
                <a:spcPts val="1200"/>
              </a:spcAft>
              <a:buNone/>
            </a:pPr>
            <a:endParaRPr lang="en" sz="2400"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r>
              <a:rPr lang="en" sz="2400" dirty="0">
                <a:latin typeface="Times New Roman" panose="02020603050405020304" pitchFamily="18" charset="0"/>
                <a:cs typeface="Times New Roman" panose="02020603050405020304" pitchFamily="18" charset="0"/>
              </a:rPr>
              <a:t>2000-2007 used to test additional pre-trends </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61800" y="-4550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rPr>
              <a:t>Results </a:t>
            </a:r>
            <a:endParaRPr dirty="0">
              <a:solidFill>
                <a:schemeClr val="lt1"/>
              </a:solidFill>
            </a:endParaRPr>
          </a:p>
        </p:txBody>
      </p:sp>
      <p:sp>
        <p:nvSpPr>
          <p:cNvPr id="144" name="Google Shape;144;p26"/>
          <p:cNvSpPr txBox="1">
            <a:spLocks noGrp="1"/>
          </p:cNvSpPr>
          <p:nvPr>
            <p:ph type="body" idx="1"/>
          </p:nvPr>
        </p:nvSpPr>
        <p:spPr>
          <a:xfrm>
            <a:off x="0" y="1325851"/>
            <a:ext cx="2200275" cy="1603087"/>
          </a:xfrm>
          <a:prstGeom prst="rect">
            <a:avLst/>
          </a:prstGeom>
        </p:spPr>
        <p:txBody>
          <a:bodyPr spcFirstLastPara="1" wrap="square" lIns="91425" tIns="91425" rIns="91425" bIns="91425" anchor="t" anchorCtr="0">
            <a:normAutofit/>
          </a:bodyPr>
          <a:lstStyle/>
          <a:p>
            <a:pPr marL="139700" lvl="0" indent="0" algn="l" rtl="0">
              <a:lnSpc>
                <a:spcPct val="100000"/>
              </a:lnSpc>
              <a:spcBef>
                <a:spcPts val="0"/>
              </a:spcBef>
              <a:spcAft>
                <a:spcPts val="0"/>
              </a:spcAft>
              <a:buClr>
                <a:schemeClr val="lt1"/>
              </a:buClr>
              <a:buSzPts val="1400"/>
              <a:buNone/>
            </a:pPr>
            <a:r>
              <a:rPr lang="en" dirty="0">
                <a:solidFill>
                  <a:schemeClr val="lt1"/>
                </a:solidFill>
              </a:rPr>
              <a:t>Cities are significantly </a:t>
            </a:r>
            <a:r>
              <a:rPr lang="en" b="1" i="1" dirty="0">
                <a:solidFill>
                  <a:schemeClr val="lt1"/>
                </a:solidFill>
              </a:rPr>
              <a:t>less likely</a:t>
            </a:r>
            <a:r>
              <a:rPr lang="en" dirty="0">
                <a:solidFill>
                  <a:schemeClr val="lt1"/>
                </a:solidFill>
              </a:rPr>
              <a:t> to annex after Shelby </a:t>
            </a:r>
            <a:endParaRPr dirty="0">
              <a:solidFill>
                <a:schemeClr val="lt1"/>
              </a:solidFill>
            </a:endParaRPr>
          </a:p>
          <a:p>
            <a:pPr marL="0" lvl="0" indent="0" algn="l" rtl="0">
              <a:lnSpc>
                <a:spcPct val="100000"/>
              </a:lnSpc>
              <a:spcBef>
                <a:spcPts val="0"/>
              </a:spcBef>
              <a:spcAft>
                <a:spcPts val="0"/>
              </a:spcAft>
              <a:buNone/>
            </a:pPr>
            <a:endParaRPr dirty="0">
              <a:solidFill>
                <a:schemeClr val="lt1"/>
              </a:solidFill>
            </a:endParaRPr>
          </a:p>
          <a:p>
            <a:pPr marL="0" lvl="0" indent="0" algn="l" rtl="0">
              <a:lnSpc>
                <a:spcPct val="100000"/>
              </a:lnSpc>
              <a:spcBef>
                <a:spcPts val="0"/>
              </a:spcBef>
              <a:spcAft>
                <a:spcPts val="0"/>
              </a:spcAft>
              <a:buNone/>
            </a:pPr>
            <a:endParaRPr dirty="0">
              <a:solidFill>
                <a:schemeClr val="lt1"/>
              </a:solidFill>
            </a:endParaRPr>
          </a:p>
          <a:p>
            <a:pPr marL="0" lvl="0" indent="0" algn="l" rtl="0">
              <a:lnSpc>
                <a:spcPct val="100000"/>
              </a:lnSpc>
              <a:spcBef>
                <a:spcPts val="0"/>
              </a:spcBef>
              <a:spcAft>
                <a:spcPts val="0"/>
              </a:spcAft>
              <a:buNone/>
            </a:pPr>
            <a:endParaRPr dirty="0">
              <a:solidFill>
                <a:schemeClr val="lt1"/>
              </a:solidFill>
            </a:endParaRPr>
          </a:p>
          <a:p>
            <a:pPr marL="0" lvl="0" indent="0" algn="l" rtl="0">
              <a:spcBef>
                <a:spcPts val="0"/>
              </a:spcBef>
              <a:spcAft>
                <a:spcPts val="1200"/>
              </a:spcAft>
              <a:buNone/>
            </a:pPr>
            <a:endParaRPr dirty="0"/>
          </a:p>
        </p:txBody>
      </p:sp>
      <p:pic>
        <p:nvPicPr>
          <p:cNvPr id="15" name="Picture 14">
            <a:extLst>
              <a:ext uri="{FF2B5EF4-FFF2-40B4-BE49-F238E27FC236}">
                <a16:creationId xmlns:a16="http://schemas.microsoft.com/office/drawing/2014/main" id="{C3C36AFB-40BA-8811-EA83-7F586BC3AC9F}"/>
              </a:ext>
            </a:extLst>
          </p:cNvPr>
          <p:cNvPicPr>
            <a:picLocks noChangeAspect="1"/>
          </p:cNvPicPr>
          <p:nvPr/>
        </p:nvPicPr>
        <p:blipFill>
          <a:blip r:embed="rId3"/>
          <a:stretch>
            <a:fillRect/>
          </a:stretch>
        </p:blipFill>
        <p:spPr>
          <a:xfrm>
            <a:off x="2200275" y="797101"/>
            <a:ext cx="6745449" cy="39663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CD0978-2F96-118D-B221-21BE539E9658}"/>
              </a:ext>
            </a:extLst>
          </p:cNvPr>
          <p:cNvSpPr>
            <a:spLocks noGrp="1"/>
          </p:cNvSpPr>
          <p:nvPr>
            <p:ph type="body" idx="1"/>
          </p:nvPr>
        </p:nvSpPr>
        <p:spPr>
          <a:xfrm>
            <a:off x="157162" y="1282075"/>
            <a:ext cx="3400426" cy="3416400"/>
          </a:xfrm>
        </p:spPr>
        <p:txBody>
          <a:bodyPr>
            <a:normAutofit/>
          </a:bodyPr>
          <a:lstStyle/>
          <a:p>
            <a:pPr marL="114300" indent="0">
              <a:buNone/>
            </a:pPr>
            <a:r>
              <a:rPr lang="en-US" sz="2400" dirty="0">
                <a:solidFill>
                  <a:schemeClr val="bg1"/>
                </a:solidFill>
                <a:latin typeface="Times New Roman" panose="02020603050405020304" pitchFamily="18" charset="0"/>
                <a:cs typeface="Times New Roman" panose="02020603050405020304" pitchFamily="18" charset="0"/>
              </a:rPr>
              <a:t>Annexation is associated with a </a:t>
            </a:r>
            <a:r>
              <a:rPr lang="en-US" sz="2400" i="1" dirty="0">
                <a:solidFill>
                  <a:schemeClr val="bg1"/>
                </a:solidFill>
                <a:latin typeface="Times New Roman" panose="02020603050405020304" pitchFamily="18" charset="0"/>
                <a:cs typeface="Times New Roman" panose="02020603050405020304" pitchFamily="18" charset="0"/>
              </a:rPr>
              <a:t>lower</a:t>
            </a:r>
            <a:r>
              <a:rPr lang="en-US" sz="2400" dirty="0">
                <a:solidFill>
                  <a:schemeClr val="bg1"/>
                </a:solidFill>
                <a:latin typeface="Times New Roman" panose="02020603050405020304" pitchFamily="18" charset="0"/>
                <a:cs typeface="Times New Roman" panose="02020603050405020304" pitchFamily="18" charset="0"/>
              </a:rPr>
              <a:t> percent white population in Section 5 cities after </a:t>
            </a:r>
            <a:r>
              <a:rPr lang="en-US" sz="2400" i="1" dirty="0">
                <a:solidFill>
                  <a:schemeClr val="bg1"/>
                </a:solidFill>
                <a:latin typeface="Times New Roman" panose="02020603050405020304" pitchFamily="18" charset="0"/>
                <a:cs typeface="Times New Roman" panose="02020603050405020304" pitchFamily="18" charset="0"/>
              </a:rPr>
              <a:t>Shelby</a:t>
            </a:r>
          </a:p>
        </p:txBody>
      </p:sp>
      <p:sp>
        <p:nvSpPr>
          <p:cNvPr id="6" name="Title 5">
            <a:extLst>
              <a:ext uri="{FF2B5EF4-FFF2-40B4-BE49-F238E27FC236}">
                <a16:creationId xmlns:a16="http://schemas.microsoft.com/office/drawing/2014/main" id="{E20C8D60-9D15-5A59-BBEF-FB4CCF7E52A4}"/>
              </a:ext>
            </a:extLst>
          </p:cNvPr>
          <p:cNvSpPr>
            <a:spLocks noGrp="1"/>
          </p:cNvSpPr>
          <p:nvPr>
            <p:ph type="title"/>
          </p:nvPr>
        </p:nvSpPr>
        <p:spPr>
          <a:xfrm>
            <a:off x="157162" y="158675"/>
            <a:ext cx="8520600" cy="881600"/>
          </a:xfrm>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No effect of Shelby on racial composition share after annexations </a:t>
            </a:r>
            <a:br>
              <a:rPr lang="en-US" dirty="0">
                <a:solidFill>
                  <a:schemeClr val="bg1"/>
                </a:solidFill>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21FD365-9FF6-719B-2BE6-2420F19766DD}"/>
              </a:ext>
            </a:extLst>
          </p:cNvPr>
          <p:cNvPicPr>
            <a:picLocks noChangeAspect="1"/>
          </p:cNvPicPr>
          <p:nvPr/>
        </p:nvPicPr>
        <p:blipFill>
          <a:blip r:embed="rId3"/>
          <a:stretch>
            <a:fillRect/>
          </a:stretch>
        </p:blipFill>
        <p:spPr>
          <a:xfrm>
            <a:off x="3258522" y="1489701"/>
            <a:ext cx="5728316" cy="3312587"/>
          </a:xfrm>
          <a:prstGeom prst="rect">
            <a:avLst/>
          </a:prstGeom>
        </p:spPr>
      </p:pic>
      <p:sp>
        <p:nvSpPr>
          <p:cNvPr id="9" name="Oval 8">
            <a:extLst>
              <a:ext uri="{FF2B5EF4-FFF2-40B4-BE49-F238E27FC236}">
                <a16:creationId xmlns:a16="http://schemas.microsoft.com/office/drawing/2014/main" id="{3B960073-DD23-5979-EA57-7FFF187AE9D3}"/>
              </a:ext>
            </a:extLst>
          </p:cNvPr>
          <p:cNvSpPr/>
          <p:nvPr/>
        </p:nvSpPr>
        <p:spPr>
          <a:xfrm>
            <a:off x="8188036" y="3020291"/>
            <a:ext cx="955964" cy="5403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7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59969"/>
            <a:ext cx="8520600" cy="572700"/>
          </a:xfrm>
          <a:prstGeom prst="rect">
            <a:avLst/>
          </a:prstGeom>
        </p:spPr>
        <p:txBody>
          <a:bodyPr spcFirstLastPara="1" wrap="square" lIns="91425" tIns="91425" rIns="91425" bIns="91425" anchor="t" anchorCtr="0">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Because it didn’t work before?</a:t>
            </a:r>
            <a:br>
              <a:rPr lang="en-US" dirty="0">
                <a:solidFill>
                  <a:schemeClr val="bg1"/>
                </a:solidFill>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151" name="Google Shape;151;p27"/>
          <p:cNvSpPr txBox="1">
            <a:spLocks noGrp="1"/>
          </p:cNvSpPr>
          <p:nvPr>
            <p:ph type="body" idx="1"/>
          </p:nvPr>
        </p:nvSpPr>
        <p:spPr>
          <a:xfrm>
            <a:off x="311700" y="785431"/>
            <a:ext cx="8520600" cy="4298100"/>
          </a:xfrm>
          <a:prstGeom prst="rect">
            <a:avLst/>
          </a:prstGeom>
        </p:spPr>
        <p:txBody>
          <a:bodyPr spcFirstLastPara="1" wrap="square" lIns="91425" tIns="91425" rIns="91425" bIns="91425" anchor="t" anchorCtr="0">
            <a:normAutofit/>
          </a:bodyPr>
          <a:lstStyle/>
          <a:p>
            <a:pPr marL="139700" lvl="0" indent="0">
              <a:lnSpc>
                <a:spcPct val="100000"/>
              </a:lnSpc>
              <a:buClr>
                <a:schemeClr val="lt1"/>
              </a:buClr>
              <a:buSzPts val="1400"/>
              <a:buNone/>
            </a:pPr>
            <a:endParaRPr lang="en-US" sz="2400" dirty="0">
              <a:solidFill>
                <a:schemeClr val="bg1"/>
              </a:solidFill>
            </a:endParaRPr>
          </a:p>
          <a:p>
            <a:pPr marL="139700" lvl="0" indent="0">
              <a:lnSpc>
                <a:spcPct val="100000"/>
              </a:lnSpc>
              <a:buClr>
                <a:schemeClr val="lt1"/>
              </a:buClr>
              <a:buSzPts val="1400"/>
              <a:buNone/>
            </a:pPr>
            <a:endParaRPr lang="en-US" sz="2400" dirty="0">
              <a:solidFill>
                <a:schemeClr val="bg1"/>
              </a:solidFill>
            </a:endParaRPr>
          </a:p>
          <a:p>
            <a:pPr marL="139700" lvl="0" indent="0">
              <a:lnSpc>
                <a:spcPct val="100000"/>
              </a:lnSpc>
              <a:buClr>
                <a:schemeClr val="lt1"/>
              </a:buClr>
              <a:buSzPts val="1400"/>
              <a:buNone/>
            </a:pPr>
            <a:endParaRPr lang="en-US" sz="2400" dirty="0">
              <a:solidFill>
                <a:schemeClr val="bg1"/>
              </a:solidFill>
            </a:endParaRPr>
          </a:p>
          <a:p>
            <a:pPr marL="139700" lvl="0" indent="0">
              <a:lnSpc>
                <a:spcPct val="100000"/>
              </a:lnSpc>
              <a:buClr>
                <a:schemeClr val="lt1"/>
              </a:buClr>
              <a:buSzPts val="1400"/>
              <a:buNone/>
            </a:pPr>
            <a:endParaRPr lang="en-US" sz="2400" dirty="0">
              <a:solidFill>
                <a:schemeClr val="bg1"/>
              </a:solidFill>
            </a:endParaRPr>
          </a:p>
          <a:p>
            <a:pPr marL="139700" lvl="0" indent="0">
              <a:lnSpc>
                <a:spcPct val="100000"/>
              </a:lnSpc>
              <a:buClr>
                <a:schemeClr val="lt1"/>
              </a:buClr>
              <a:buSzPts val="1400"/>
              <a:buNone/>
            </a:pPr>
            <a:endParaRPr lang="en-US" sz="2400" dirty="0">
              <a:solidFill>
                <a:schemeClr val="bg1"/>
              </a:solidFill>
            </a:endParaRPr>
          </a:p>
          <a:p>
            <a:pPr marL="139700" lvl="0" indent="0">
              <a:lnSpc>
                <a:spcPct val="100000"/>
              </a:lnSpc>
              <a:buClr>
                <a:schemeClr val="lt1"/>
              </a:buClr>
              <a:buSzPts val="1400"/>
              <a:buNone/>
            </a:pPr>
            <a:endParaRPr lang="en-US" sz="2400" dirty="0">
              <a:solidFill>
                <a:schemeClr val="bg1"/>
              </a:solidFill>
            </a:endParaRPr>
          </a:p>
          <a:p>
            <a:pPr marL="139700" lvl="0" indent="0">
              <a:lnSpc>
                <a:spcPct val="100000"/>
              </a:lnSpc>
              <a:buClr>
                <a:schemeClr val="lt1"/>
              </a:buClr>
              <a:buSzPts val="1400"/>
              <a:buNone/>
            </a:pPr>
            <a:endParaRPr lang="en-US" sz="2400" dirty="0">
              <a:solidFill>
                <a:schemeClr val="bg1"/>
              </a:solidFill>
            </a:endParaRPr>
          </a:p>
          <a:p>
            <a:pPr marL="139700" lvl="0" indent="0">
              <a:lnSpc>
                <a:spcPct val="100000"/>
              </a:lnSpc>
              <a:buClr>
                <a:schemeClr val="lt1"/>
              </a:buClr>
              <a:buSzPts val="1400"/>
              <a:buNone/>
            </a:pPr>
            <a:endParaRPr lang="en-US" sz="2400" dirty="0">
              <a:solidFill>
                <a:schemeClr val="bg1"/>
              </a:solidFill>
            </a:endParaRPr>
          </a:p>
          <a:p>
            <a:pPr marL="139700" lvl="0" indent="0">
              <a:lnSpc>
                <a:spcPct val="100000"/>
              </a:lnSpc>
              <a:buClr>
                <a:schemeClr val="lt1"/>
              </a:buClr>
              <a:buSzPts val="1400"/>
              <a:buNone/>
            </a:pPr>
            <a:endParaRPr lang="en-US" sz="2400" dirty="0">
              <a:solidFill>
                <a:schemeClr val="bg1"/>
              </a:solidFill>
            </a:endParaRPr>
          </a:p>
          <a:p>
            <a:pPr marL="139700" lvl="0" indent="0">
              <a:lnSpc>
                <a:spcPct val="100000"/>
              </a:lnSpc>
              <a:buClr>
                <a:schemeClr val="lt1"/>
              </a:buClr>
              <a:buSzPts val="1400"/>
              <a:buNone/>
            </a:pPr>
            <a:endParaRPr lang="en-US" sz="2400" dirty="0">
              <a:solidFill>
                <a:schemeClr val="bg1"/>
              </a:solidFill>
            </a:endParaRPr>
          </a:p>
          <a:p>
            <a:pPr marL="139700" lvl="0" indent="0">
              <a:lnSpc>
                <a:spcPct val="100000"/>
              </a:lnSpc>
              <a:buClr>
                <a:schemeClr val="lt1"/>
              </a:buClr>
              <a:buSzPts val="1400"/>
              <a:buNone/>
            </a:pPr>
            <a:r>
              <a:rPr lang="en-US" sz="2400" dirty="0">
                <a:solidFill>
                  <a:schemeClr val="bg1"/>
                </a:solidFill>
                <a:latin typeface="Times New Roman" panose="02020603050405020304" pitchFamily="18" charset="0"/>
                <a:cs typeface="Times New Roman" panose="02020603050405020304" pitchFamily="18" charset="0"/>
              </a:rPr>
              <a:t>- Unlikely just an anticipation effect of 2007-2013</a:t>
            </a:r>
          </a:p>
        </p:txBody>
      </p:sp>
      <p:pic>
        <p:nvPicPr>
          <p:cNvPr id="4" name="Picture 3">
            <a:extLst>
              <a:ext uri="{FF2B5EF4-FFF2-40B4-BE49-F238E27FC236}">
                <a16:creationId xmlns:a16="http://schemas.microsoft.com/office/drawing/2014/main" id="{C4B260BF-45BC-9836-760F-59FC22F1C8BD}"/>
              </a:ext>
            </a:extLst>
          </p:cNvPr>
          <p:cNvPicPr>
            <a:picLocks noChangeAspect="1"/>
          </p:cNvPicPr>
          <p:nvPr/>
        </p:nvPicPr>
        <p:blipFill>
          <a:blip r:embed="rId3"/>
          <a:stretch>
            <a:fillRect/>
          </a:stretch>
        </p:blipFill>
        <p:spPr>
          <a:xfrm>
            <a:off x="311700" y="785431"/>
            <a:ext cx="6302820" cy="3572638"/>
          </a:xfrm>
          <a:prstGeom prst="rect">
            <a:avLst/>
          </a:prstGeom>
        </p:spPr>
      </p:pic>
      <p:sp>
        <p:nvSpPr>
          <p:cNvPr id="5" name="Oval 4">
            <a:extLst>
              <a:ext uri="{FF2B5EF4-FFF2-40B4-BE49-F238E27FC236}">
                <a16:creationId xmlns:a16="http://schemas.microsoft.com/office/drawing/2014/main" id="{807DF823-DE57-6A02-4E40-B136FD730F93}"/>
              </a:ext>
            </a:extLst>
          </p:cNvPr>
          <p:cNvSpPr/>
          <p:nvPr/>
        </p:nvSpPr>
        <p:spPr>
          <a:xfrm>
            <a:off x="5777345" y="1205346"/>
            <a:ext cx="955964" cy="5403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A02E3A-9E5B-D95C-DAE6-40D3CF5ECA26}"/>
              </a:ext>
            </a:extLst>
          </p:cNvPr>
          <p:cNvSpPr/>
          <p:nvPr/>
        </p:nvSpPr>
        <p:spPr>
          <a:xfrm>
            <a:off x="5701172" y="2394154"/>
            <a:ext cx="955964" cy="5403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Conclusions</a:t>
            </a:r>
            <a:endParaRPr dirty="0">
              <a:latin typeface="Times New Roman" panose="02020603050405020304" pitchFamily="18" charset="0"/>
              <a:cs typeface="Times New Roman" panose="02020603050405020304" pitchFamily="18" charset="0"/>
            </a:endParaRPr>
          </a:p>
        </p:txBody>
      </p:sp>
      <p:sp>
        <p:nvSpPr>
          <p:cNvPr id="157" name="Google Shape;157;p28"/>
          <p:cNvSpPr txBox="1">
            <a:spLocks noGrp="1"/>
          </p:cNvSpPr>
          <p:nvPr>
            <p:ph type="body" idx="1"/>
          </p:nvPr>
        </p:nvSpPr>
        <p:spPr>
          <a:xfrm>
            <a:off x="111676" y="703400"/>
            <a:ext cx="4074562" cy="43094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sz="2400" dirty="0">
                <a:latin typeface="Times New Roman" panose="02020603050405020304" pitchFamily="18" charset="0"/>
                <a:cs typeface="Times New Roman" panose="02020603050405020304" pitchFamily="18" charset="0"/>
              </a:rPr>
              <a:t>Federal oversight is still important, even if removing it didn’t have immediately devastating consequences </a:t>
            </a:r>
          </a:p>
          <a:p>
            <a:pPr marL="114300" lvl="0" indent="0" algn="l" rtl="0">
              <a:spcBef>
                <a:spcPts val="0"/>
              </a:spcBef>
              <a:spcAft>
                <a:spcPts val="0"/>
              </a:spcAft>
              <a:buSzPts val="1800"/>
              <a:buNone/>
            </a:pPr>
            <a:r>
              <a:rPr lang="en" sz="2000" dirty="0">
                <a:latin typeface="Times New Roman" panose="02020603050405020304" pitchFamily="18" charset="0"/>
                <a:cs typeface="Times New Roman" panose="02020603050405020304" pitchFamily="18" charset="0"/>
              </a:rPr>
              <a:t>- Limitation: lack of political variables </a:t>
            </a:r>
          </a:p>
          <a:p>
            <a:pPr lvl="1" indent="-342900">
              <a:buSzPts val="1800"/>
              <a:buChar char="-"/>
            </a:pPr>
            <a:endParaRPr sz="2000" dirty="0">
              <a:latin typeface="Times New Roman" panose="02020603050405020304" pitchFamily="18" charset="0"/>
              <a:cs typeface="Times New Roman" panose="02020603050405020304" pitchFamily="18" charset="0"/>
            </a:endParaRPr>
          </a:p>
          <a:p>
            <a:pPr marL="457200" lvl="0" indent="-342900" algn="l" rtl="0">
              <a:spcBef>
                <a:spcPts val="0"/>
              </a:spcBef>
              <a:spcAft>
                <a:spcPts val="0"/>
              </a:spcAft>
              <a:buSzPts val="1800"/>
              <a:buChar char="-"/>
            </a:pPr>
            <a:r>
              <a:rPr lang="en" sz="2400" dirty="0">
                <a:latin typeface="Times New Roman" panose="02020603050405020304" pitchFamily="18" charset="0"/>
                <a:cs typeface="Times New Roman" panose="02020603050405020304" pitchFamily="18" charset="0"/>
              </a:rPr>
              <a:t>Black exceptionalism</a:t>
            </a:r>
          </a:p>
          <a:p>
            <a:pPr lvl="1" indent="-342900">
              <a:buSzPts val="1800"/>
              <a:buChar char="-"/>
            </a:pPr>
            <a:r>
              <a:rPr lang="en" sz="2000" dirty="0">
                <a:latin typeface="Times New Roman" panose="02020603050405020304" pitchFamily="18" charset="0"/>
                <a:cs typeface="Times New Roman" panose="02020603050405020304" pitchFamily="18" charset="0"/>
              </a:rPr>
              <a:t>Limitation: need better qualitative data </a:t>
            </a:r>
          </a:p>
        </p:txBody>
      </p:sp>
      <p:pic>
        <p:nvPicPr>
          <p:cNvPr id="2" name="Picture 1">
            <a:extLst>
              <a:ext uri="{FF2B5EF4-FFF2-40B4-BE49-F238E27FC236}">
                <a16:creationId xmlns:a16="http://schemas.microsoft.com/office/drawing/2014/main" id="{1C3AB48E-E92E-FF5C-1ED1-209473B60D55}"/>
              </a:ext>
            </a:extLst>
          </p:cNvPr>
          <p:cNvPicPr>
            <a:picLocks noChangeAspect="1"/>
          </p:cNvPicPr>
          <p:nvPr/>
        </p:nvPicPr>
        <p:blipFill>
          <a:blip r:embed="rId3"/>
          <a:stretch>
            <a:fillRect/>
          </a:stretch>
        </p:blipFill>
        <p:spPr>
          <a:xfrm>
            <a:off x="4071937" y="1425050"/>
            <a:ext cx="5213141" cy="3502025"/>
          </a:xfrm>
          <a:prstGeom prst="rect">
            <a:avLst/>
          </a:prstGeom>
        </p:spPr>
      </p:pic>
      <p:sp>
        <p:nvSpPr>
          <p:cNvPr id="3" name="TextBox 2">
            <a:extLst>
              <a:ext uri="{FF2B5EF4-FFF2-40B4-BE49-F238E27FC236}">
                <a16:creationId xmlns:a16="http://schemas.microsoft.com/office/drawing/2014/main" id="{106763FB-79C0-0C0B-EA58-EDCFD6BD133D}"/>
              </a:ext>
            </a:extLst>
          </p:cNvPr>
          <p:cNvSpPr txBox="1"/>
          <p:nvPr/>
        </p:nvSpPr>
        <p:spPr>
          <a:xfrm>
            <a:off x="4071937" y="4471988"/>
            <a:ext cx="4772025" cy="307777"/>
          </a:xfrm>
          <a:prstGeom prst="rect">
            <a:avLst/>
          </a:prstGeom>
          <a:noFill/>
        </p:spPr>
        <p:txBody>
          <a:bodyPr wrap="square" rtlCol="0">
            <a:spAutoFit/>
          </a:bodyPr>
          <a:lstStyle/>
          <a:p>
            <a:r>
              <a:rPr lang="en-US" i="1" dirty="0">
                <a:solidFill>
                  <a:schemeClr val="tx1"/>
                </a:solidFill>
                <a:latin typeface="Times New Roman" panose="02020603050405020304" pitchFamily="18" charset="0"/>
                <a:cs typeface="Times New Roman" panose="02020603050405020304" pitchFamily="18" charset="0"/>
              </a:rPr>
              <a:t>Photo: Evelyn </a:t>
            </a:r>
            <a:r>
              <a:rPr lang="en-US" i="1" dirty="0" err="1">
                <a:solidFill>
                  <a:schemeClr val="tx1"/>
                </a:solidFill>
                <a:latin typeface="Times New Roman" panose="02020603050405020304" pitchFamily="18" charset="0"/>
                <a:cs typeface="Times New Roman" panose="02020603050405020304" pitchFamily="18" charset="0"/>
              </a:rPr>
              <a:t>Hockstein</a:t>
            </a:r>
            <a:r>
              <a:rPr lang="en-US" i="1" dirty="0">
                <a:solidFill>
                  <a:schemeClr val="tx1"/>
                </a:solidFill>
                <a:latin typeface="Times New Roman" panose="02020603050405020304" pitchFamily="18" charset="0"/>
                <a:cs typeface="Times New Roman" panose="02020603050405020304" pitchFamily="18" charset="0"/>
              </a:rPr>
              <a:t> / The Washington Post / Getty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990"/>
              <a:buNone/>
            </a:pPr>
            <a:r>
              <a:rPr lang="en" sz="2720" dirty="0">
                <a:latin typeface="Times New Roman" panose="02020603050405020304" pitchFamily="18" charset="0"/>
                <a:cs typeface="Times New Roman" panose="02020603050405020304" pitchFamily="18" charset="0"/>
              </a:rPr>
              <a:t>Thank you! </a:t>
            </a:r>
            <a:endParaRPr sz="3620" dirty="0">
              <a:latin typeface="Times New Roman" panose="02020603050405020304" pitchFamily="18" charset="0"/>
              <a:cs typeface="Times New Roman" panose="02020603050405020304" pitchFamily="18" charset="0"/>
            </a:endParaRPr>
          </a:p>
        </p:txBody>
      </p:sp>
      <p:sp>
        <p:nvSpPr>
          <p:cNvPr id="163" name="Google Shape;163;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dirty="0">
                <a:solidFill>
                  <a:schemeClr val="hlink"/>
                </a:solidFill>
                <a:latin typeface="Times New Roman" panose="02020603050405020304" pitchFamily="18" charset="0"/>
                <a:cs typeface="Times New Roman" panose="02020603050405020304" pitchFamily="18" charset="0"/>
                <a:hlinkClick r:id="rId3"/>
              </a:rPr>
              <a:t>ihzhang@stanford.edu</a:t>
            </a:r>
            <a:r>
              <a:rPr lang="en" sz="2400" dirty="0">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r>
              <a:rPr lang="en" sz="2400" u="sng" dirty="0">
                <a:solidFill>
                  <a:schemeClr val="hlink"/>
                </a:solidFill>
                <a:latin typeface="Times New Roman" panose="02020603050405020304" pitchFamily="18" charset="0"/>
                <a:cs typeface="Times New Roman" panose="02020603050405020304" pitchFamily="18" charset="0"/>
                <a:hlinkClick r:id="rId4"/>
              </a:rPr>
              <a:t>ccrl.stanford.edu</a:t>
            </a:r>
            <a:r>
              <a:rPr lang="en" sz="2400" dirty="0">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endParaRPr sz="2400" dirty="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r>
              <a:rPr lang="en" sz="2400" dirty="0">
                <a:latin typeface="Times New Roman" panose="02020603050405020304" pitchFamily="18" charset="0"/>
                <a:cs typeface="Times New Roman" panose="02020603050405020304" pitchFamily="18" charset="0"/>
              </a:rPr>
              <a:t>Complete replication code in progress--</a:t>
            </a:r>
            <a:endParaRPr sz="2400" dirty="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r>
              <a:rPr lang="en" sz="2400" dirty="0">
                <a:latin typeface="Times New Roman" panose="02020603050405020304" pitchFamily="18" charset="0"/>
                <a:cs typeface="Times New Roman" panose="02020603050405020304" pitchFamily="18" charset="0"/>
              </a:rPr>
              <a:t>(open-access R code + every dataset/shapefile): </a:t>
            </a:r>
            <a:r>
              <a:rPr lang="en" sz="2400" u="sng" dirty="0">
                <a:solidFill>
                  <a:schemeClr val="hlink"/>
                </a:solidFill>
                <a:latin typeface="Times New Roman" panose="02020603050405020304" pitchFamily="18" charset="0"/>
                <a:cs typeface="Times New Roman" panose="02020603050405020304" pitchFamily="18" charset="0"/>
                <a:hlinkClick r:id="rId5"/>
              </a:rPr>
              <a:t>github.com/ihzhang/Municipal-Boundary-Changes</a:t>
            </a:r>
            <a:r>
              <a:rPr lang="en" sz="2400" dirty="0">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endParaRPr sz="2400" dirty="0">
              <a:latin typeface="Times New Roman" panose="02020603050405020304" pitchFamily="18" charset="0"/>
              <a:cs typeface="Times New Roman" panose="02020603050405020304" pitchFamily="18" charset="0"/>
            </a:endParaRPr>
          </a:p>
        </p:txBody>
      </p:sp>
      <p:pic>
        <p:nvPicPr>
          <p:cNvPr id="164" name="Google Shape;164;p29"/>
          <p:cNvPicPr preferRelativeResize="0"/>
          <p:nvPr/>
        </p:nvPicPr>
        <p:blipFill>
          <a:blip r:embed="rId6">
            <a:alphaModFix/>
          </a:blip>
          <a:stretch>
            <a:fillRect/>
          </a:stretch>
        </p:blipFill>
        <p:spPr>
          <a:xfrm>
            <a:off x="4571996" y="891300"/>
            <a:ext cx="4515749" cy="189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Extra</a:t>
            </a:r>
            <a:endParaRPr dirty="0">
              <a:latin typeface="Times New Roman" panose="02020603050405020304" pitchFamily="18" charset="0"/>
              <a:cs typeface="Times New Roman" panose="02020603050405020304" pitchFamily="18" charset="0"/>
            </a:endParaRPr>
          </a:p>
        </p:txBody>
      </p:sp>
      <p:sp>
        <p:nvSpPr>
          <p:cNvPr id="170" name="Google Shape;17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0" y="74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Data</a:t>
            </a:r>
            <a:endParaRPr dirty="0">
              <a:latin typeface="Times New Roman" panose="02020603050405020304" pitchFamily="18" charset="0"/>
              <a:cs typeface="Times New Roman" panose="02020603050405020304" pitchFamily="18" charset="0"/>
            </a:endParaRPr>
          </a:p>
        </p:txBody>
      </p:sp>
      <p:sp>
        <p:nvSpPr>
          <p:cNvPr id="118" name="Google Shape;118;p22"/>
          <p:cNvSpPr txBox="1">
            <a:spLocks noGrp="1"/>
          </p:cNvSpPr>
          <p:nvPr>
            <p:ph type="body" idx="1"/>
          </p:nvPr>
        </p:nvSpPr>
        <p:spPr>
          <a:xfrm>
            <a:off x="176350" y="549299"/>
            <a:ext cx="8520600" cy="4299791"/>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sz="2400" dirty="0">
                <a:latin typeface="Times New Roman" panose="02020603050405020304" pitchFamily="18" charset="0"/>
                <a:cs typeface="Times New Roman" panose="02020603050405020304" pitchFamily="18" charset="0"/>
              </a:rPr>
              <a:t>1. 2000, 2010, and 2020 Census block-level data (2010 boundaries)</a:t>
            </a:r>
            <a:endParaRPr sz="2400" dirty="0">
              <a:latin typeface="Times New Roman" panose="02020603050405020304" pitchFamily="18" charset="0"/>
              <a:cs typeface="Times New Roman" panose="02020603050405020304" pitchFamily="18" charset="0"/>
            </a:endParaRPr>
          </a:p>
          <a:p>
            <a:pPr marL="114300" lvl="0" indent="0" algn="l" rtl="0">
              <a:spcBef>
                <a:spcPts val="0"/>
              </a:spcBef>
              <a:spcAft>
                <a:spcPts val="0"/>
              </a:spcAft>
              <a:buSzPts val="1800"/>
              <a:buNone/>
            </a:pPr>
            <a:r>
              <a:rPr lang="en" sz="2400" dirty="0">
                <a:latin typeface="Times New Roman" panose="02020603050405020304" pitchFamily="18" charset="0"/>
                <a:cs typeface="Times New Roman" panose="02020603050405020304" pitchFamily="18" charset="0"/>
              </a:rPr>
              <a:t>2. Linearly interpolated for 2007 and 2014</a:t>
            </a:r>
            <a:endParaRPr sz="2400" dirty="0">
              <a:latin typeface="Times New Roman" panose="02020603050405020304" pitchFamily="18" charset="0"/>
              <a:cs typeface="Times New Roman" panose="02020603050405020304" pitchFamily="18" charset="0"/>
            </a:endParaRPr>
          </a:p>
          <a:p>
            <a:pPr marL="114300" lvl="0" indent="0" algn="l" rtl="0">
              <a:spcBef>
                <a:spcPts val="0"/>
              </a:spcBef>
              <a:spcAft>
                <a:spcPts val="0"/>
              </a:spcAft>
              <a:buSzPts val="1800"/>
              <a:buNone/>
            </a:pPr>
            <a:r>
              <a:rPr lang="en" sz="2400" dirty="0">
                <a:latin typeface="Times New Roman" panose="02020603050405020304" pitchFamily="18" charset="0"/>
                <a:cs typeface="Times New Roman" panose="02020603050405020304" pitchFamily="18" charset="0"/>
              </a:rPr>
              <a:t>3. LODES WAC and RAC data (2010 boundaries)</a:t>
            </a:r>
            <a:endParaRPr sz="2400" dirty="0">
              <a:latin typeface="Times New Roman" panose="02020603050405020304" pitchFamily="18" charset="0"/>
              <a:cs typeface="Times New Roman" panose="02020603050405020304" pitchFamily="18" charset="0"/>
            </a:endParaRPr>
          </a:p>
          <a:p>
            <a:pPr marL="114300" lvl="0" indent="0" algn="l" rtl="0">
              <a:spcBef>
                <a:spcPts val="0"/>
              </a:spcBef>
              <a:spcAft>
                <a:spcPts val="0"/>
              </a:spcAft>
              <a:buSzPts val="1800"/>
              <a:buNone/>
            </a:pPr>
            <a:r>
              <a:rPr lang="en" sz="2400" dirty="0">
                <a:latin typeface="Times New Roman" panose="02020603050405020304" pitchFamily="18" charset="0"/>
                <a:cs typeface="Times New Roman" panose="02020603050405020304" pitchFamily="18" charset="0"/>
              </a:rPr>
              <a:t>4. 2000, 2010 Census, and 2020 Census; 2012-2016 and 2015-2019 ACS place-level data</a:t>
            </a:r>
            <a:endParaRPr sz="2400" dirty="0">
              <a:latin typeface="Times New Roman" panose="02020603050405020304" pitchFamily="18" charset="0"/>
              <a:cs typeface="Times New Roman" panose="02020603050405020304" pitchFamily="18" charset="0"/>
            </a:endParaRPr>
          </a:p>
          <a:p>
            <a:pPr marL="114300" lvl="0" indent="0" algn="l" rtl="0">
              <a:spcBef>
                <a:spcPts val="0"/>
              </a:spcBef>
              <a:spcAft>
                <a:spcPts val="0"/>
              </a:spcAft>
              <a:buSzPts val="1800"/>
              <a:buNone/>
            </a:pPr>
            <a:r>
              <a:rPr lang="en" sz="2400" dirty="0">
                <a:latin typeface="Times New Roman" panose="02020603050405020304" pitchFamily="18" charset="0"/>
                <a:cs typeface="Times New Roman" panose="02020603050405020304" pitchFamily="18" charset="0"/>
              </a:rPr>
              <a:t>5. 2000, 2007, and 2014 block shapefiles</a:t>
            </a:r>
          </a:p>
          <a:p>
            <a:pPr marL="114300" lvl="0" indent="0" algn="l" rtl="0">
              <a:spcBef>
                <a:spcPts val="0"/>
              </a:spcBef>
              <a:spcAft>
                <a:spcPts val="0"/>
              </a:spcAft>
              <a:buSzPts val="1800"/>
              <a:buNone/>
            </a:pPr>
            <a:r>
              <a:rPr lang="en" sz="2400" dirty="0">
                <a:latin typeface="Times New Roman" panose="02020603050405020304" pitchFamily="18" charset="0"/>
                <a:cs typeface="Times New Roman" panose="02020603050405020304" pitchFamily="18" charset="0"/>
              </a:rPr>
              <a:t>6. 2000, 2007, 2013, 2014, and 2020 place shapefiles </a:t>
            </a:r>
          </a:p>
          <a:p>
            <a:pPr marL="114300" lvl="0" indent="0" algn="l" rtl="0">
              <a:spcBef>
                <a:spcPts val="0"/>
              </a:spcBef>
              <a:spcAft>
                <a:spcPts val="0"/>
              </a:spcAft>
              <a:buSzPts val="1800"/>
              <a:buNone/>
            </a:pPr>
            <a:endParaRPr lang="en" sz="2400" dirty="0">
              <a:latin typeface="Times New Roman" panose="02020603050405020304" pitchFamily="18" charset="0"/>
              <a:cs typeface="Times New Roman" panose="02020603050405020304" pitchFamily="18" charset="0"/>
            </a:endParaRPr>
          </a:p>
          <a:p>
            <a:pPr marL="114300" lvl="0" indent="0" algn="l" rtl="0">
              <a:spcBef>
                <a:spcPts val="0"/>
              </a:spcBef>
              <a:spcAft>
                <a:spcPts val="0"/>
              </a:spcAft>
              <a:buSzPts val="1800"/>
              <a:buNone/>
            </a:pPr>
            <a:r>
              <a:rPr lang="en" sz="2400" dirty="0">
                <a:latin typeface="Times New Roman" panose="02020603050405020304" pitchFamily="18" charset="0"/>
                <a:cs typeface="Times New Roman" panose="02020603050405020304" pitchFamily="18" charset="0"/>
              </a:rPr>
              <a:t>*2010 boundaries using NHGIS crosswalk </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54525" y="0"/>
            <a:ext cx="8520600"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dirty="0">
                <a:latin typeface="Times New Roman" panose="02020603050405020304" pitchFamily="18" charset="0"/>
                <a:cs typeface="Times New Roman" panose="02020603050405020304" pitchFamily="18" charset="0"/>
              </a:rPr>
              <a:t>Motivation 1: why places (cities) matter for racial inequality</a:t>
            </a:r>
            <a:endParaRPr sz="2820" dirty="0">
              <a:latin typeface="Times New Roman" panose="02020603050405020304" pitchFamily="18" charset="0"/>
              <a:cs typeface="Times New Roman" panose="02020603050405020304" pitchFamily="18" charset="0"/>
            </a:endParaRPr>
          </a:p>
        </p:txBody>
      </p:sp>
      <p:sp>
        <p:nvSpPr>
          <p:cNvPr id="63" name="Google Shape;63;p14"/>
          <p:cNvSpPr txBox="1">
            <a:spLocks noGrp="1"/>
          </p:cNvSpPr>
          <p:nvPr>
            <p:ph type="body" idx="1"/>
          </p:nvPr>
        </p:nvSpPr>
        <p:spPr>
          <a:xfrm>
            <a:off x="166525" y="1108200"/>
            <a:ext cx="4603500" cy="38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Many policies contribute to within-place racial segregation </a:t>
            </a:r>
            <a:r>
              <a:rPr lang="en" sz="1200" dirty="0">
                <a:latin typeface="Times New Roman" panose="02020603050405020304" pitchFamily="18" charset="0"/>
                <a:cs typeface="Times New Roman" panose="02020603050405020304" pitchFamily="18" charset="0"/>
              </a:rPr>
              <a:t>(Faber 2020; Rothstein 2017; Charles 2003; Massey and Denton 1993)</a:t>
            </a:r>
            <a:endParaRPr sz="1200" dirty="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endParaRPr sz="2400"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r>
              <a:rPr lang="en" sz="2400" i="1" dirty="0">
                <a:latin typeface="Times New Roman" panose="02020603050405020304" pitchFamily="18" charset="0"/>
                <a:cs typeface="Times New Roman" panose="02020603050405020304" pitchFamily="18" charset="0"/>
              </a:rPr>
              <a:t>Between-place</a:t>
            </a:r>
            <a:r>
              <a:rPr lang="en" sz="2400" dirty="0">
                <a:latin typeface="Times New Roman" panose="02020603050405020304" pitchFamily="18" charset="0"/>
                <a:cs typeface="Times New Roman" panose="02020603050405020304" pitchFamily="18" charset="0"/>
              </a:rPr>
              <a:t> segregation is also growing </a:t>
            </a:r>
            <a:r>
              <a:rPr lang="en" sz="1200" dirty="0">
                <a:latin typeface="Times New Roman" panose="02020603050405020304" pitchFamily="18" charset="0"/>
                <a:cs typeface="Times New Roman" panose="02020603050405020304" pitchFamily="18" charset="0"/>
              </a:rPr>
              <a:t>(</a:t>
            </a:r>
            <a:r>
              <a:rPr lang="en" sz="1200" dirty="0" err="1">
                <a:latin typeface="Times New Roman" panose="02020603050405020304" pitchFamily="18" charset="0"/>
                <a:cs typeface="Times New Roman" panose="02020603050405020304" pitchFamily="18" charset="0"/>
              </a:rPr>
              <a:t>Lichter</a:t>
            </a:r>
            <a:r>
              <a:rPr lang="en" sz="1200" dirty="0">
                <a:latin typeface="Times New Roman" panose="02020603050405020304" pitchFamily="18" charset="0"/>
                <a:cs typeface="Times New Roman" panose="02020603050405020304" pitchFamily="18" charset="0"/>
              </a:rPr>
              <a:t>, </a:t>
            </a:r>
            <a:r>
              <a:rPr lang="en" sz="1200" dirty="0" err="1">
                <a:latin typeface="Times New Roman" panose="02020603050405020304" pitchFamily="18" charset="0"/>
                <a:cs typeface="Times New Roman" panose="02020603050405020304" pitchFamily="18" charset="0"/>
              </a:rPr>
              <a:t>Parisi</a:t>
            </a:r>
            <a:r>
              <a:rPr lang="en" sz="1200" dirty="0">
                <a:latin typeface="Times New Roman" panose="02020603050405020304" pitchFamily="18" charset="0"/>
                <a:cs typeface="Times New Roman" panose="02020603050405020304" pitchFamily="18" charset="0"/>
              </a:rPr>
              <a:t>, and </a:t>
            </a:r>
            <a:r>
              <a:rPr lang="en" sz="1200" dirty="0" err="1">
                <a:latin typeface="Times New Roman" panose="02020603050405020304" pitchFamily="18" charset="0"/>
                <a:cs typeface="Times New Roman" panose="02020603050405020304" pitchFamily="18" charset="0"/>
              </a:rPr>
              <a:t>Taquino</a:t>
            </a:r>
            <a:r>
              <a:rPr lang="en" sz="1200" dirty="0">
                <a:latin typeface="Times New Roman" panose="02020603050405020304" pitchFamily="18" charset="0"/>
                <a:cs typeface="Times New Roman" panose="02020603050405020304" pitchFamily="18" charset="0"/>
              </a:rPr>
              <a:t> 2015; </a:t>
            </a:r>
            <a:r>
              <a:rPr lang="en" sz="1200" dirty="0" err="1">
                <a:latin typeface="Times New Roman" panose="02020603050405020304" pitchFamily="18" charset="0"/>
                <a:cs typeface="Times New Roman" panose="02020603050405020304" pitchFamily="18" charset="0"/>
              </a:rPr>
              <a:t>Lichter</a:t>
            </a:r>
            <a:r>
              <a:rPr lang="en" sz="1200" dirty="0">
                <a:latin typeface="Times New Roman" panose="02020603050405020304" pitchFamily="18" charset="0"/>
                <a:cs typeface="Times New Roman" panose="02020603050405020304" pitchFamily="18" charset="0"/>
              </a:rPr>
              <a:t>, </a:t>
            </a:r>
            <a:r>
              <a:rPr lang="en" sz="1200" dirty="0" err="1">
                <a:latin typeface="Times New Roman" panose="02020603050405020304" pitchFamily="18" charset="0"/>
                <a:cs typeface="Times New Roman" panose="02020603050405020304" pitchFamily="18" charset="0"/>
              </a:rPr>
              <a:t>Parisi</a:t>
            </a:r>
            <a:r>
              <a:rPr lang="en" sz="1200" dirty="0">
                <a:latin typeface="Times New Roman" panose="02020603050405020304" pitchFamily="18" charset="0"/>
                <a:cs typeface="Times New Roman" panose="02020603050405020304" pitchFamily="18" charset="0"/>
              </a:rPr>
              <a:t>, and </a:t>
            </a:r>
            <a:r>
              <a:rPr lang="en" sz="1200" dirty="0" err="1">
                <a:latin typeface="Times New Roman" panose="02020603050405020304" pitchFamily="18" charset="0"/>
                <a:cs typeface="Times New Roman" panose="02020603050405020304" pitchFamily="18" charset="0"/>
              </a:rPr>
              <a:t>Taquino</a:t>
            </a:r>
            <a:r>
              <a:rPr lang="en" sz="1200" dirty="0">
                <a:latin typeface="Times New Roman" panose="02020603050405020304" pitchFamily="18" charset="0"/>
                <a:cs typeface="Times New Roman" panose="02020603050405020304" pitchFamily="18" charset="0"/>
              </a:rPr>
              <a:t> 2012)</a:t>
            </a:r>
            <a:endParaRPr sz="1200" dirty="0">
              <a:latin typeface="Times New Roman" panose="02020603050405020304" pitchFamily="18" charset="0"/>
              <a:cs typeface="Times New Roman" panose="02020603050405020304" pitchFamily="18" charset="0"/>
            </a:endParaRPr>
          </a:p>
        </p:txBody>
      </p:sp>
      <p:pic>
        <p:nvPicPr>
          <p:cNvPr id="64" name="Google Shape;64;p14"/>
          <p:cNvPicPr preferRelativeResize="0"/>
          <p:nvPr/>
        </p:nvPicPr>
        <p:blipFill>
          <a:blip r:embed="rId3">
            <a:alphaModFix/>
          </a:blip>
          <a:stretch>
            <a:fillRect/>
          </a:stretch>
        </p:blipFill>
        <p:spPr>
          <a:xfrm>
            <a:off x="5002200" y="1252750"/>
            <a:ext cx="3993305" cy="3814500"/>
          </a:xfrm>
          <a:prstGeom prst="rect">
            <a:avLst/>
          </a:prstGeom>
          <a:noFill/>
          <a:ln>
            <a:noFill/>
          </a:ln>
        </p:spPr>
      </p:pic>
      <p:sp>
        <p:nvSpPr>
          <p:cNvPr id="65" name="Google Shape;65;p14"/>
          <p:cNvSpPr txBox="1"/>
          <p:nvPr/>
        </p:nvSpPr>
        <p:spPr>
          <a:xfrm>
            <a:off x="5155625" y="4568700"/>
            <a:ext cx="3467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rgbClr val="153243"/>
                </a:solidFill>
                <a:highlight>
                  <a:srgbClr val="FFFFFF"/>
                </a:highlight>
              </a:rPr>
              <a:t>Mapping Inequality Project, University of Richmond</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fade">
                                      <p:cBhvr>
                                        <p:cTn id="7" dur="1"/>
                                        <p:tgtEl>
                                          <p:spTgt spid="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
                                            <p:txEl>
                                              <p:pRg st="2" end="2"/>
                                            </p:txEl>
                                          </p:spTgt>
                                        </p:tgtEl>
                                        <p:attrNameLst>
                                          <p:attrName>style.visibility</p:attrName>
                                        </p:attrNameLst>
                                      </p:cBhvr>
                                      <p:to>
                                        <p:strVal val="visible"/>
                                      </p:to>
                                    </p:set>
                                    <p:animEffect transition="in" filter="fade">
                                      <p:cBhvr>
                                        <p:cTn id="12" dur="1"/>
                                        <p:tgtEl>
                                          <p:spTgt spid="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6" name="Google Shape;17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7" name="Google Shape;177;p31"/>
          <p:cNvPicPr preferRelativeResize="0"/>
          <p:nvPr/>
        </p:nvPicPr>
        <p:blipFill>
          <a:blip r:embed="rId3">
            <a:alphaModFix/>
          </a:blip>
          <a:stretch>
            <a:fillRect/>
          </a:stretch>
        </p:blipFill>
        <p:spPr>
          <a:xfrm>
            <a:off x="880050" y="277625"/>
            <a:ext cx="6525375" cy="4684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3344-F8D1-DD8D-D792-A27DF4C53EBD}"/>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493702F-E5E7-D372-0922-DD09AAEB5E7A}"/>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F76A1D11-F598-9C73-F3CE-199A294F7205}"/>
              </a:ext>
            </a:extLst>
          </p:cNvPr>
          <p:cNvPicPr>
            <a:picLocks noChangeAspect="1"/>
          </p:cNvPicPr>
          <p:nvPr/>
        </p:nvPicPr>
        <p:blipFill>
          <a:blip r:embed="rId3"/>
          <a:stretch>
            <a:fillRect/>
          </a:stretch>
        </p:blipFill>
        <p:spPr>
          <a:xfrm>
            <a:off x="209550" y="253475"/>
            <a:ext cx="7353300" cy="4445000"/>
          </a:xfrm>
          <a:prstGeom prst="rect">
            <a:avLst/>
          </a:prstGeom>
        </p:spPr>
      </p:pic>
    </p:spTree>
    <p:extLst>
      <p:ext uri="{BB962C8B-B14F-4D97-AF65-F5344CB8AC3E}">
        <p14:creationId xmlns:p14="http://schemas.microsoft.com/office/powerpoint/2010/main" val="847677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DF112-3E12-DBAD-8CA7-4930C863CA8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36B93180-998F-0AD5-2FBD-FD2639E418F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C984CE00-5B50-706A-7FF1-83398D93CDDF}"/>
              </a:ext>
            </a:extLst>
          </p:cNvPr>
          <p:cNvPicPr>
            <a:picLocks noChangeAspect="1"/>
          </p:cNvPicPr>
          <p:nvPr/>
        </p:nvPicPr>
        <p:blipFill>
          <a:blip r:embed="rId3"/>
          <a:stretch>
            <a:fillRect/>
          </a:stretch>
        </p:blipFill>
        <p:spPr>
          <a:xfrm>
            <a:off x="92869" y="1152475"/>
            <a:ext cx="8958262" cy="3283978"/>
          </a:xfrm>
          <a:prstGeom prst="rect">
            <a:avLst/>
          </a:prstGeom>
        </p:spPr>
      </p:pic>
      <p:sp>
        <p:nvSpPr>
          <p:cNvPr id="5" name="Rectangle 4">
            <a:extLst>
              <a:ext uri="{FF2B5EF4-FFF2-40B4-BE49-F238E27FC236}">
                <a16:creationId xmlns:a16="http://schemas.microsoft.com/office/drawing/2014/main" id="{23C70CD7-BB29-B2EB-59EB-84189732E62D}"/>
              </a:ext>
            </a:extLst>
          </p:cNvPr>
          <p:cNvSpPr/>
          <p:nvPr/>
        </p:nvSpPr>
        <p:spPr>
          <a:xfrm>
            <a:off x="3943350" y="1485900"/>
            <a:ext cx="628650" cy="30829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DD2CFB-A16E-A7DB-9A77-F4FCABDB98A9}"/>
              </a:ext>
            </a:extLst>
          </p:cNvPr>
          <p:cNvSpPr/>
          <p:nvPr/>
        </p:nvSpPr>
        <p:spPr>
          <a:xfrm>
            <a:off x="5524500" y="1485899"/>
            <a:ext cx="628650" cy="30829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C3532B-85B9-E259-0D9D-B1AEAFB75E0C}"/>
              </a:ext>
            </a:extLst>
          </p:cNvPr>
          <p:cNvSpPr/>
          <p:nvPr/>
        </p:nvSpPr>
        <p:spPr>
          <a:xfrm>
            <a:off x="7105650" y="1485899"/>
            <a:ext cx="628650" cy="30829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3C164F2-24F7-28B3-E5C9-F702E7DF4D07}"/>
              </a:ext>
            </a:extLst>
          </p:cNvPr>
          <p:cNvSpPr/>
          <p:nvPr/>
        </p:nvSpPr>
        <p:spPr>
          <a:xfrm>
            <a:off x="8520112" y="1471611"/>
            <a:ext cx="628650" cy="30829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786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2D8A-5A67-DAA0-F7CD-B4CF2FABC828}"/>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Next</a:t>
            </a:r>
          </a:p>
        </p:txBody>
      </p:sp>
      <p:sp>
        <p:nvSpPr>
          <p:cNvPr id="3" name="Text Placeholder 2">
            <a:extLst>
              <a:ext uri="{FF2B5EF4-FFF2-40B4-BE49-F238E27FC236}">
                <a16:creationId xmlns:a16="http://schemas.microsoft.com/office/drawing/2014/main" id="{65C8AA3B-E6EE-7F96-7C14-3E688E34FBD2}"/>
              </a:ext>
            </a:extLst>
          </p:cNvPr>
          <p:cNvSpPr>
            <a:spLocks noGrp="1"/>
          </p:cNvSpPr>
          <p:nvPr>
            <p:ph type="body" idx="1"/>
          </p:nvPr>
        </p:nvSpPr>
        <p:spPr/>
        <p:txBody>
          <a:bodyPr>
            <a:normAutofit/>
          </a:bodyPr>
          <a:lstStyle/>
          <a:p>
            <a:pPr>
              <a:buFontTx/>
              <a:buChar char="-"/>
            </a:pPr>
            <a:r>
              <a:rPr lang="en-US" sz="2400" dirty="0">
                <a:latin typeface="Times New Roman" panose="02020603050405020304" pitchFamily="18" charset="0"/>
                <a:cs typeface="Times New Roman" panose="02020603050405020304" pitchFamily="18" charset="0"/>
              </a:rPr>
              <a:t>Compare available annexable land over time </a:t>
            </a:r>
          </a:p>
          <a:p>
            <a:pPr>
              <a:buFontTx/>
              <a:buChar char="-"/>
            </a:pPr>
            <a:r>
              <a:rPr lang="en-US" sz="2400" dirty="0">
                <a:latin typeface="Times New Roman" panose="02020603050405020304" pitchFamily="18" charset="0"/>
                <a:cs typeface="Times New Roman" panose="02020603050405020304" pitchFamily="18" charset="0"/>
              </a:rPr>
              <a:t>Delve into null finding </a:t>
            </a:r>
          </a:p>
          <a:p>
            <a:pPr>
              <a:buFontTx/>
              <a:buChar char="-"/>
            </a:pPr>
            <a:r>
              <a:rPr lang="en-US" sz="2400" dirty="0">
                <a:latin typeface="Times New Roman" panose="02020603050405020304" pitchFamily="18" charset="0"/>
                <a:cs typeface="Times New Roman" panose="02020603050405020304" pitchFamily="18" charset="0"/>
              </a:rPr>
              <a:t>Need to add in HI and AS </a:t>
            </a:r>
          </a:p>
        </p:txBody>
      </p:sp>
    </p:spTree>
    <p:extLst>
      <p:ext uri="{BB962C8B-B14F-4D97-AF65-F5344CB8AC3E}">
        <p14:creationId xmlns:p14="http://schemas.microsoft.com/office/powerpoint/2010/main" val="510559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103175" y="111375"/>
            <a:ext cx="8520600" cy="10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Motivation 1: why places matter for racial inequality</a:t>
            </a:r>
            <a:endParaRPr dirty="0">
              <a:latin typeface="Times New Roman" panose="02020603050405020304" pitchFamily="18" charset="0"/>
              <a:cs typeface="Times New Roman" panose="02020603050405020304" pitchFamily="18" charset="0"/>
            </a:endParaRPr>
          </a:p>
        </p:txBody>
      </p:sp>
      <p:sp>
        <p:nvSpPr>
          <p:cNvPr id="71" name="Google Shape;71;p15"/>
          <p:cNvSpPr txBox="1">
            <a:spLocks noGrp="1"/>
          </p:cNvSpPr>
          <p:nvPr>
            <p:ph type="body" idx="1"/>
          </p:nvPr>
        </p:nvSpPr>
        <p:spPr>
          <a:xfrm>
            <a:off x="5083275" y="1337075"/>
            <a:ext cx="3917100" cy="36207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2400" dirty="0">
                <a:latin typeface="Times New Roman" panose="02020603050405020304" pitchFamily="18" charset="0"/>
                <a:cs typeface="Times New Roman" panose="02020603050405020304" pitchFamily="18" charset="0"/>
              </a:rPr>
              <a:t>Cities have a wide range of tools to shape the racial composition of their city </a:t>
            </a:r>
            <a:r>
              <a:rPr lang="en" sz="1200" dirty="0">
                <a:latin typeface="Times New Roman" panose="02020603050405020304" pitchFamily="18" charset="0"/>
                <a:cs typeface="Times New Roman" panose="02020603050405020304" pitchFamily="18" charset="0"/>
              </a:rPr>
              <a:t>(Trounstine 2020, </a:t>
            </a:r>
            <a:r>
              <a:rPr lang="en" sz="1200" dirty="0" err="1">
                <a:latin typeface="Times New Roman" panose="02020603050405020304" pitchFamily="18" charset="0"/>
                <a:cs typeface="Times New Roman" panose="02020603050405020304" pitchFamily="18" charset="0"/>
              </a:rPr>
              <a:t>Lichter</a:t>
            </a:r>
            <a:r>
              <a:rPr lang="en" sz="1200" dirty="0">
                <a:latin typeface="Times New Roman" panose="02020603050405020304" pitchFamily="18" charset="0"/>
                <a:cs typeface="Times New Roman" panose="02020603050405020304" pitchFamily="18" charset="0"/>
              </a:rPr>
              <a:t> 2012) </a:t>
            </a:r>
            <a:endParaRPr sz="1200" dirty="0">
              <a:latin typeface="Times New Roman" panose="02020603050405020304" pitchFamily="18" charset="0"/>
              <a:cs typeface="Times New Roman" panose="02020603050405020304" pitchFamily="18" charset="0"/>
            </a:endParaRPr>
          </a:p>
          <a:p>
            <a:pPr marL="0" lvl="0" indent="0" algn="l" rtl="0">
              <a:lnSpc>
                <a:spcPct val="95000"/>
              </a:lnSpc>
              <a:spcBef>
                <a:spcPts val="1200"/>
              </a:spcBef>
              <a:spcAft>
                <a:spcPts val="0"/>
              </a:spcAft>
              <a:buNone/>
            </a:pPr>
            <a:endParaRPr sz="2400" dirty="0">
              <a:latin typeface="Times New Roman" panose="02020603050405020304" pitchFamily="18" charset="0"/>
              <a:cs typeface="Times New Roman" panose="02020603050405020304" pitchFamily="18" charset="0"/>
            </a:endParaRPr>
          </a:p>
          <a:p>
            <a:pPr marL="457200" lvl="0" indent="-381000" algn="l" rtl="0">
              <a:lnSpc>
                <a:spcPct val="95000"/>
              </a:lnSpc>
              <a:spcBef>
                <a:spcPts val="1200"/>
              </a:spcBef>
              <a:spcAft>
                <a:spcPts val="0"/>
              </a:spcAft>
              <a:buSzPts val="2400"/>
              <a:buChar char="-"/>
            </a:pPr>
            <a:r>
              <a:rPr lang="en" sz="2400" dirty="0">
                <a:latin typeface="Times New Roman" panose="02020603050405020304" pitchFamily="18" charset="0"/>
                <a:cs typeface="Times New Roman" panose="02020603050405020304" pitchFamily="18" charset="0"/>
              </a:rPr>
              <a:t>Zoning, land-use regulations </a:t>
            </a:r>
            <a:r>
              <a:rPr lang="en" sz="1200" dirty="0">
                <a:latin typeface="Times New Roman" panose="02020603050405020304" pitchFamily="18" charset="0"/>
                <a:cs typeface="Times New Roman" panose="02020603050405020304" pitchFamily="18" charset="0"/>
              </a:rPr>
              <a:t>(</a:t>
            </a:r>
            <a:r>
              <a:rPr lang="en" sz="1200" dirty="0" err="1">
                <a:latin typeface="Times New Roman" panose="02020603050405020304" pitchFamily="18" charset="0"/>
                <a:cs typeface="Times New Roman" panose="02020603050405020304" pitchFamily="18" charset="0"/>
              </a:rPr>
              <a:t>LaBriola</a:t>
            </a:r>
            <a:r>
              <a:rPr lang="en" sz="1200" dirty="0">
                <a:latin typeface="Times New Roman" panose="02020603050405020304" pitchFamily="18" charset="0"/>
                <a:cs typeface="Times New Roman" panose="02020603050405020304" pitchFamily="18" charset="0"/>
              </a:rPr>
              <a:t> 2022; Lens 2022; Rothwell and Massey 2009; </a:t>
            </a:r>
            <a:r>
              <a:rPr lang="en" sz="1200" dirty="0" err="1">
                <a:latin typeface="Times New Roman" panose="02020603050405020304" pitchFamily="18" charset="0"/>
                <a:cs typeface="Times New Roman" panose="02020603050405020304" pitchFamily="18" charset="0"/>
              </a:rPr>
              <a:t>Shlay</a:t>
            </a:r>
            <a:r>
              <a:rPr lang="en" sz="1200" dirty="0">
                <a:latin typeface="Times New Roman" panose="02020603050405020304" pitchFamily="18" charset="0"/>
                <a:cs typeface="Times New Roman" panose="02020603050405020304" pitchFamily="18" charset="0"/>
              </a:rPr>
              <a:t> and Rossi 1981) </a:t>
            </a:r>
            <a:endParaRPr sz="2400" dirty="0">
              <a:latin typeface="Times New Roman" panose="02020603050405020304" pitchFamily="18" charset="0"/>
              <a:cs typeface="Times New Roman" panose="02020603050405020304" pitchFamily="18" charset="0"/>
            </a:endParaRPr>
          </a:p>
        </p:txBody>
      </p:sp>
      <p:pic>
        <p:nvPicPr>
          <p:cNvPr id="72" name="Google Shape;72;p15"/>
          <p:cNvPicPr preferRelativeResize="0"/>
          <p:nvPr/>
        </p:nvPicPr>
        <p:blipFill>
          <a:blip r:embed="rId3">
            <a:alphaModFix/>
          </a:blip>
          <a:stretch>
            <a:fillRect/>
          </a:stretch>
        </p:blipFill>
        <p:spPr>
          <a:xfrm>
            <a:off x="103175" y="1517750"/>
            <a:ext cx="4762775" cy="2681100"/>
          </a:xfrm>
          <a:prstGeom prst="rect">
            <a:avLst/>
          </a:prstGeom>
          <a:noFill/>
          <a:ln>
            <a:noFill/>
          </a:ln>
        </p:spPr>
      </p:pic>
      <p:sp>
        <p:nvSpPr>
          <p:cNvPr id="73" name="Google Shape;73;p15"/>
          <p:cNvSpPr txBox="1"/>
          <p:nvPr/>
        </p:nvSpPr>
        <p:spPr>
          <a:xfrm>
            <a:off x="103175" y="3798650"/>
            <a:ext cx="279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highlight>
                  <a:schemeClr val="dk1"/>
                </a:highlight>
              </a:rPr>
              <a:t>Getty images</a:t>
            </a:r>
            <a:endParaRPr i="1">
              <a:highlight>
                <a:schemeClr val="dk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92050" y="188750"/>
            <a:ext cx="8520600" cy="8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Motivation 1: why places matter for racial inequality</a:t>
            </a:r>
            <a:endParaRPr dirty="0">
              <a:latin typeface="Times New Roman" panose="02020603050405020304" pitchFamily="18" charset="0"/>
              <a:cs typeface="Times New Roman" panose="02020603050405020304" pitchFamily="18" charset="0"/>
            </a:endParaRPr>
          </a:p>
        </p:txBody>
      </p:sp>
      <p:sp>
        <p:nvSpPr>
          <p:cNvPr id="79" name="Google Shape;79;p16"/>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Clr>
                <a:srgbClr val="000000"/>
              </a:buClr>
              <a:buSzPts val="1018"/>
              <a:buFont typeface="Arial"/>
              <a:buNone/>
            </a:pPr>
            <a:r>
              <a:rPr lang="en" sz="2400" dirty="0">
                <a:highlight>
                  <a:srgbClr val="4A86E8"/>
                </a:highlight>
                <a:latin typeface="Times New Roman" panose="02020603050405020304" pitchFamily="18" charset="0"/>
                <a:cs typeface="Times New Roman" panose="02020603050405020304" pitchFamily="18" charset="0"/>
              </a:rPr>
              <a:t>City boundaries themselves can be leveraged as such a form of racial boundary maintenance </a:t>
            </a:r>
            <a:r>
              <a:rPr lang="en" sz="1200" dirty="0">
                <a:highlight>
                  <a:srgbClr val="4A86E8"/>
                </a:highlight>
                <a:latin typeface="Times New Roman" panose="02020603050405020304" pitchFamily="18" charset="0"/>
                <a:cs typeface="Times New Roman" panose="02020603050405020304" pitchFamily="18" charset="0"/>
              </a:rPr>
              <a:t>(</a:t>
            </a:r>
            <a:r>
              <a:rPr lang="en" sz="1200" dirty="0" err="1">
                <a:highlight>
                  <a:srgbClr val="4A86E8"/>
                </a:highlight>
                <a:latin typeface="Times New Roman" panose="02020603050405020304" pitchFamily="18" charset="0"/>
                <a:cs typeface="Times New Roman" panose="02020603050405020304" pitchFamily="18" charset="0"/>
              </a:rPr>
              <a:t>Lichter</a:t>
            </a:r>
            <a:r>
              <a:rPr lang="en" sz="1200" dirty="0">
                <a:highlight>
                  <a:srgbClr val="4A86E8"/>
                </a:highlight>
                <a:latin typeface="Times New Roman" panose="02020603050405020304" pitchFamily="18" charset="0"/>
                <a:cs typeface="Times New Roman" panose="02020603050405020304" pitchFamily="18" charset="0"/>
              </a:rPr>
              <a:t> and Brown 2011)</a:t>
            </a:r>
            <a:r>
              <a:rPr lang="en" sz="2400" dirty="0">
                <a:highlight>
                  <a:srgbClr val="4A86E8"/>
                </a:highlight>
                <a:latin typeface="Times New Roman" panose="02020603050405020304" pitchFamily="18" charset="0"/>
                <a:cs typeface="Times New Roman" panose="02020603050405020304" pitchFamily="18" charset="0"/>
              </a:rPr>
              <a:t>: </a:t>
            </a:r>
            <a:endParaRPr sz="2400" dirty="0">
              <a:highlight>
                <a:srgbClr val="4A86E8"/>
              </a:highlight>
              <a:latin typeface="Times New Roman" panose="02020603050405020304" pitchFamily="18" charset="0"/>
              <a:cs typeface="Times New Roman" panose="02020603050405020304" pitchFamily="18" charset="0"/>
            </a:endParaRPr>
          </a:p>
          <a:p>
            <a:pPr marL="457200" lvl="0" indent="-381000" algn="l" rtl="0">
              <a:lnSpc>
                <a:spcPct val="95000"/>
              </a:lnSpc>
              <a:spcBef>
                <a:spcPts val="1200"/>
              </a:spcBef>
              <a:spcAft>
                <a:spcPts val="0"/>
              </a:spcAft>
              <a:buSzPts val="2400"/>
              <a:buChar char="-"/>
            </a:pPr>
            <a:r>
              <a:rPr lang="en" sz="2400" dirty="0">
                <a:latin typeface="Times New Roman" panose="02020603050405020304" pitchFamily="18" charset="0"/>
                <a:cs typeface="Times New Roman" panose="02020603050405020304" pitchFamily="18" charset="0"/>
              </a:rPr>
              <a:t>“Municipal </a:t>
            </a:r>
            <a:r>
              <a:rPr lang="en" sz="2400" dirty="0" err="1">
                <a:latin typeface="Times New Roman" panose="02020603050405020304" pitchFamily="18" charset="0"/>
                <a:cs typeface="Times New Roman" panose="02020603050405020304" pitchFamily="18" charset="0"/>
              </a:rPr>
              <a:t>underbounding</a:t>
            </a:r>
            <a:r>
              <a:rPr lang="en" sz="2400" dirty="0">
                <a:latin typeface="Times New Roman" panose="02020603050405020304" pitchFamily="18" charset="0"/>
                <a:cs typeface="Times New Roman" panose="02020603050405020304" pitchFamily="18" charset="0"/>
              </a:rPr>
              <a:t>” </a:t>
            </a:r>
            <a:r>
              <a:rPr lang="en" sz="1200" dirty="0">
                <a:latin typeface="Times New Roman" panose="02020603050405020304" pitchFamily="18" charset="0"/>
                <a:cs typeface="Times New Roman" panose="02020603050405020304" pitchFamily="18" charset="0"/>
              </a:rPr>
              <a:t>(Durst 2018; Durst 2019; </a:t>
            </a:r>
            <a:r>
              <a:rPr lang="en" sz="1200" dirty="0" err="1">
                <a:latin typeface="Times New Roman" panose="02020603050405020304" pitchFamily="18" charset="0"/>
                <a:cs typeface="Times New Roman" panose="02020603050405020304" pitchFamily="18" charset="0"/>
              </a:rPr>
              <a:t>Lichter</a:t>
            </a:r>
            <a:r>
              <a:rPr lang="en" sz="1200" dirty="0">
                <a:latin typeface="Times New Roman" panose="02020603050405020304" pitchFamily="18" charset="0"/>
                <a:cs typeface="Times New Roman" panose="02020603050405020304" pitchFamily="18" charset="0"/>
              </a:rPr>
              <a:t> et al. 2007) </a:t>
            </a:r>
            <a:endParaRPr sz="1200"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endParaRPr dirty="0"/>
          </a:p>
        </p:txBody>
      </p:sp>
      <p:pic>
        <p:nvPicPr>
          <p:cNvPr id="1026" name="Picture 2" descr="Tuskegee Redistricting Map | Encyclopedia of Alabama">
            <a:extLst>
              <a:ext uri="{FF2B5EF4-FFF2-40B4-BE49-F238E27FC236}">
                <a16:creationId xmlns:a16="http://schemas.microsoft.com/office/drawing/2014/main" id="{3AF0E8FD-5218-8C5A-8081-8A3A4CD35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300" y="2273462"/>
            <a:ext cx="3048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7F1615-39EA-647E-0E61-EDE4F24E84C7}"/>
              </a:ext>
            </a:extLst>
          </p:cNvPr>
          <p:cNvSpPr txBox="1"/>
          <p:nvPr/>
        </p:nvSpPr>
        <p:spPr>
          <a:xfrm>
            <a:off x="5784299" y="4600575"/>
            <a:ext cx="2945363" cy="307777"/>
          </a:xfrm>
          <a:prstGeom prst="rect">
            <a:avLst/>
          </a:prstGeom>
          <a:noFill/>
        </p:spPr>
        <p:txBody>
          <a:bodyPr wrap="square" rtlCol="0">
            <a:spAutoFit/>
          </a:bodyPr>
          <a:lstStyle/>
          <a:p>
            <a:r>
              <a:rPr lang="en-US" i="1" dirty="0">
                <a:highlight>
                  <a:srgbClr val="C0C0C0"/>
                </a:highlight>
              </a:rPr>
              <a:t>Map: Encyclopedia of Alabama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5" name="Google Shape;85;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86" name="Google Shape;86;p17"/>
          <p:cNvPicPr preferRelativeResize="0"/>
          <p:nvPr/>
        </p:nvPicPr>
        <p:blipFill>
          <a:blip r:embed="rId3">
            <a:alphaModFix/>
          </a:blip>
          <a:stretch>
            <a:fillRect/>
          </a:stretch>
        </p:blipFill>
        <p:spPr>
          <a:xfrm>
            <a:off x="1090568" y="-1"/>
            <a:ext cx="8053432" cy="5143501"/>
          </a:xfrm>
          <a:prstGeom prst="rect">
            <a:avLst/>
          </a:prstGeom>
          <a:noFill/>
          <a:ln>
            <a:noFill/>
          </a:ln>
        </p:spPr>
      </p:pic>
      <p:sp>
        <p:nvSpPr>
          <p:cNvPr id="2" name="TextBox 1">
            <a:extLst>
              <a:ext uri="{FF2B5EF4-FFF2-40B4-BE49-F238E27FC236}">
                <a16:creationId xmlns:a16="http://schemas.microsoft.com/office/drawing/2014/main" id="{F3FD97C5-27B1-AF60-D7DA-BA88701B383B}"/>
              </a:ext>
            </a:extLst>
          </p:cNvPr>
          <p:cNvSpPr txBox="1"/>
          <p:nvPr/>
        </p:nvSpPr>
        <p:spPr>
          <a:xfrm>
            <a:off x="1214438" y="4568875"/>
            <a:ext cx="2343150" cy="307777"/>
          </a:xfrm>
          <a:prstGeom prst="rect">
            <a:avLst/>
          </a:prstGeom>
          <a:noFill/>
        </p:spPr>
        <p:txBody>
          <a:bodyPr wrap="square" rtlCol="0">
            <a:spAutoFit/>
          </a:bodyPr>
          <a:lstStyle/>
          <a:p>
            <a:r>
              <a:rPr lang="en-US" dirty="0"/>
              <a:t>Map: author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body" idx="1"/>
          </p:nvPr>
        </p:nvSpPr>
        <p:spPr>
          <a:xfrm>
            <a:off x="311700" y="1040775"/>
            <a:ext cx="8520600" cy="38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err="1">
                <a:latin typeface="Times New Roman" panose="02020603050405020304" pitchFamily="18" charset="0"/>
                <a:cs typeface="Times New Roman" panose="02020603050405020304" pitchFamily="18" charset="0"/>
              </a:rPr>
              <a:t>Underbounding</a:t>
            </a:r>
            <a:r>
              <a:rPr lang="en" sz="2400" dirty="0">
                <a:latin typeface="Times New Roman" panose="02020603050405020304" pitchFamily="18" charset="0"/>
                <a:cs typeface="Times New Roman" panose="02020603050405020304" pitchFamily="18" charset="0"/>
              </a:rPr>
              <a:t> = cities stay white or become more white? </a:t>
            </a:r>
            <a:endParaRPr sz="2400" dirty="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r>
              <a:rPr lang="en" sz="2400" dirty="0">
                <a:latin typeface="Times New Roman" panose="02020603050405020304" pitchFamily="18" charset="0"/>
                <a:cs typeface="Times New Roman" panose="02020603050405020304" pitchFamily="18" charset="0"/>
              </a:rPr>
              <a:t>→ What are the consequences of how municipalities annex? </a:t>
            </a:r>
            <a:endParaRPr sz="2400" dirty="0">
              <a:latin typeface="Times New Roman" panose="02020603050405020304" pitchFamily="18" charset="0"/>
              <a:cs typeface="Times New Roman" panose="02020603050405020304" pitchFamily="18" charset="0"/>
            </a:endParaRPr>
          </a:p>
          <a:p>
            <a:pPr marL="457200" lvl="0" indent="-381000" algn="l" rtl="0">
              <a:spcBef>
                <a:spcPts val="1200"/>
              </a:spcBef>
              <a:spcAft>
                <a:spcPts val="0"/>
              </a:spcAft>
              <a:buSzPts val="2400"/>
              <a:buChar char="-"/>
            </a:pPr>
            <a:r>
              <a:rPr lang="en" sz="2400" dirty="0">
                <a:latin typeface="Times New Roman" panose="02020603050405020304" pitchFamily="18" charset="0"/>
                <a:cs typeface="Times New Roman" panose="02020603050405020304" pitchFamily="18" charset="0"/>
              </a:rPr>
              <a:t>Minority population dilution that is subject to federal “pre-clearance” by Sections 4 and 5 of the 1965 Voting Rights Act (“VRA”) </a:t>
            </a:r>
            <a:r>
              <a:rPr lang="en" sz="1200" dirty="0">
                <a:latin typeface="Times New Roman" panose="02020603050405020304" pitchFamily="18" charset="0"/>
                <a:cs typeface="Times New Roman" panose="02020603050405020304" pitchFamily="18" charset="0"/>
              </a:rPr>
              <a:t>(</a:t>
            </a:r>
            <a:r>
              <a:rPr lang="en" sz="1200" i="1" dirty="0">
                <a:latin typeface="Times New Roman" panose="02020603050405020304" pitchFamily="18" charset="0"/>
                <a:cs typeface="Times New Roman" panose="02020603050405020304" pitchFamily="18" charset="0"/>
              </a:rPr>
              <a:t>Richmond v. Virginia</a:t>
            </a:r>
            <a:r>
              <a:rPr lang="en" sz="1200" dirty="0">
                <a:latin typeface="Times New Roman" panose="02020603050405020304" pitchFamily="18" charset="0"/>
                <a:cs typeface="Times New Roman" panose="02020603050405020304" pitchFamily="18" charset="0"/>
              </a:rPr>
              <a:t> 1970; </a:t>
            </a:r>
            <a:r>
              <a:rPr lang="en" sz="1200" i="1" dirty="0" err="1">
                <a:latin typeface="Times New Roman" panose="02020603050405020304" pitchFamily="18" charset="0"/>
                <a:cs typeface="Times New Roman" panose="02020603050405020304" pitchFamily="18" charset="0"/>
              </a:rPr>
              <a:t>Gomillion</a:t>
            </a:r>
            <a:r>
              <a:rPr lang="en" sz="1200" i="1" dirty="0">
                <a:latin typeface="Times New Roman" panose="02020603050405020304" pitchFamily="18" charset="0"/>
                <a:cs typeface="Times New Roman" panose="02020603050405020304" pitchFamily="18" charset="0"/>
              </a:rPr>
              <a:t> v. Lightfoot </a:t>
            </a:r>
            <a:r>
              <a:rPr lang="en" sz="1200" dirty="0">
                <a:latin typeface="Times New Roman" panose="02020603050405020304" pitchFamily="18" charset="0"/>
                <a:cs typeface="Times New Roman" panose="02020603050405020304" pitchFamily="18" charset="0"/>
              </a:rPr>
              <a:t>1960; Berri 1989; </a:t>
            </a:r>
            <a:r>
              <a:rPr lang="en" sz="1200" dirty="0" err="1">
                <a:latin typeface="Times New Roman" panose="02020603050405020304" pitchFamily="18" charset="0"/>
                <a:cs typeface="Times New Roman" panose="02020603050405020304" pitchFamily="18" charset="0"/>
              </a:rPr>
              <a:t>Motomura</a:t>
            </a:r>
            <a:r>
              <a:rPr lang="en" sz="1200" dirty="0">
                <a:latin typeface="Times New Roman" panose="02020603050405020304" pitchFamily="18" charset="0"/>
                <a:cs typeface="Times New Roman" panose="02020603050405020304" pitchFamily="18" charset="0"/>
              </a:rPr>
              <a:t> 1982; USDOJ)</a:t>
            </a:r>
            <a:r>
              <a:rPr lang="en" sz="2400"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p:txBody>
      </p:sp>
      <p:sp>
        <p:nvSpPr>
          <p:cNvPr id="92" name="Google Shape;92;p18"/>
          <p:cNvSpPr txBox="1">
            <a:spLocks noGrp="1"/>
          </p:cNvSpPr>
          <p:nvPr>
            <p:ph type="title"/>
          </p:nvPr>
        </p:nvSpPr>
        <p:spPr>
          <a:xfrm>
            <a:off x="103175" y="111375"/>
            <a:ext cx="8520600" cy="7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Motivation 1: why places matter for racial inequality</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2693F-D182-AB50-4F46-0EA543B4F390}"/>
              </a:ext>
            </a:extLst>
          </p:cNvPr>
          <p:cNvSpPr>
            <a:spLocks noGrp="1"/>
          </p:cNvSpPr>
          <p:nvPr>
            <p:ph type="title"/>
          </p:nvPr>
        </p:nvSpPr>
        <p:spPr>
          <a:xfrm>
            <a:off x="140250" y="144987"/>
            <a:ext cx="8520600" cy="572700"/>
          </a:xfrm>
        </p:spPr>
        <p:txBody>
          <a:bodyPr>
            <a:normAutofit fontScale="90000"/>
          </a:bodyPr>
          <a:lstStyle/>
          <a:p>
            <a:r>
              <a:rPr lang="en-US" dirty="0">
                <a:latin typeface="Times New Roman" panose="02020603050405020304" pitchFamily="18" charset="0"/>
                <a:cs typeface="Times New Roman" panose="02020603050405020304" pitchFamily="18" charset="0"/>
              </a:rPr>
              <a:t>Motivation 2: the role of regulations in limiting racial discrimination</a:t>
            </a:r>
          </a:p>
        </p:txBody>
      </p:sp>
      <p:sp>
        <p:nvSpPr>
          <p:cNvPr id="3" name="Text Placeholder 2">
            <a:extLst>
              <a:ext uri="{FF2B5EF4-FFF2-40B4-BE49-F238E27FC236}">
                <a16:creationId xmlns:a16="http://schemas.microsoft.com/office/drawing/2014/main" id="{40C561C6-D151-5349-CA81-82386704FB8F}"/>
              </a:ext>
            </a:extLst>
          </p:cNvPr>
          <p:cNvSpPr>
            <a:spLocks noGrp="1"/>
          </p:cNvSpPr>
          <p:nvPr>
            <p:ph type="body" idx="1"/>
          </p:nvPr>
        </p:nvSpPr>
        <p:spPr>
          <a:xfrm>
            <a:off x="311700" y="1338212"/>
            <a:ext cx="8520600" cy="3416400"/>
          </a:xfrm>
        </p:spPr>
        <p:txBody>
          <a:bodyPr>
            <a:noAutofit/>
          </a:bodyPr>
          <a:lstStyle/>
          <a:p>
            <a:pPr marL="114300" indent="0">
              <a:buNone/>
            </a:pPr>
            <a:r>
              <a:rPr lang="en-US" sz="2400" dirty="0">
                <a:latin typeface="Times New Roman" panose="02020603050405020304" pitchFamily="18" charset="0"/>
                <a:cs typeface="Times New Roman" panose="02020603050405020304" pitchFamily="18" charset="0"/>
              </a:rPr>
              <a:t>June 25th, 2013: </a:t>
            </a:r>
            <a:r>
              <a:rPr lang="en-US" sz="2400" i="1" dirty="0">
                <a:latin typeface="Times New Roman" panose="02020603050405020304" pitchFamily="18" charset="0"/>
                <a:cs typeface="Times New Roman" panose="02020603050405020304" pitchFamily="18" charset="0"/>
              </a:rPr>
              <a:t>Shelby v. Holder</a:t>
            </a:r>
            <a:r>
              <a:rPr lang="en-US" sz="2400"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rPr>
              <a:t>removed</a:t>
            </a:r>
            <a:r>
              <a:rPr lang="en-US" sz="2400" dirty="0">
                <a:latin typeface="Times New Roman" panose="02020603050405020304" pitchFamily="18" charset="0"/>
                <a:cs typeface="Times New Roman" panose="02020603050405020304" pitchFamily="18" charset="0"/>
              </a:rPr>
              <a:t> this preclearance requirement </a:t>
            </a:r>
          </a:p>
          <a:p>
            <a:pPr marL="114300" indent="0">
              <a:buNone/>
            </a:pPr>
            <a:endParaRPr lang="en-US" sz="2400" dirty="0">
              <a:latin typeface="Times New Roman" panose="02020603050405020304" pitchFamily="18" charset="0"/>
              <a:cs typeface="Times New Roman" panose="02020603050405020304" pitchFamily="18" charset="0"/>
            </a:endParaRPr>
          </a:p>
          <a:p>
            <a:pPr marL="114300" indent="0">
              <a:buNone/>
            </a:pPr>
            <a:r>
              <a:rPr lang="en-US" sz="2400" dirty="0">
                <a:latin typeface="Times New Roman" panose="02020603050405020304" pitchFamily="18" charset="0"/>
                <a:cs typeface="Times New Roman" panose="02020603050405020304" pitchFamily="18" charset="0"/>
              </a:rPr>
              <a:t>Removing laws that regulate discrimination enables racial discrimination </a:t>
            </a:r>
            <a:r>
              <a:rPr lang="en-US" sz="1200" dirty="0">
                <a:latin typeface="Times New Roman" panose="02020603050405020304" pitchFamily="18" charset="0"/>
                <a:cs typeface="Times New Roman" panose="02020603050405020304" pitchFamily="18" charset="0"/>
              </a:rPr>
              <a:t>(Reardon et al. 2012) </a:t>
            </a:r>
          </a:p>
          <a:p>
            <a:pPr>
              <a:buFontTx/>
              <a:buChar char="-"/>
            </a:pPr>
            <a:r>
              <a:rPr lang="en-US" sz="2400" dirty="0">
                <a:latin typeface="Times New Roman" panose="02020603050405020304" pitchFamily="18" charset="0"/>
                <a:cs typeface="Times New Roman" panose="02020603050405020304" pitchFamily="18" charset="0"/>
              </a:rPr>
              <a:t>can become ingrained norms </a:t>
            </a:r>
            <a:r>
              <a:rPr lang="en-US" sz="1200" dirty="0">
                <a:latin typeface="Times New Roman" panose="02020603050405020304" pitchFamily="18" charset="0"/>
                <a:cs typeface="Times New Roman" panose="02020603050405020304" pitchFamily="18" charset="0"/>
              </a:rPr>
              <a:t>(Hirsh 2009) </a:t>
            </a:r>
          </a:p>
          <a:p>
            <a:pPr>
              <a:buFontTx/>
              <a:buChar char="-"/>
            </a:pPr>
            <a:r>
              <a:rPr lang="en-US" sz="2400" dirty="0">
                <a:latin typeface="Times New Roman" panose="02020603050405020304" pitchFamily="18" charset="0"/>
                <a:cs typeface="Times New Roman" panose="02020603050405020304" pitchFamily="18" charset="0"/>
              </a:rPr>
              <a:t>can also be ineffective </a:t>
            </a:r>
            <a:r>
              <a:rPr lang="en-US" sz="1200" dirty="0">
                <a:latin typeface="Times New Roman" panose="02020603050405020304" pitchFamily="18" charset="0"/>
                <a:cs typeface="Times New Roman" panose="02020603050405020304" pitchFamily="18" charset="0"/>
              </a:rPr>
              <a:t>(Cox and Goodman 2018; </a:t>
            </a:r>
            <a:r>
              <a:rPr lang="en-US" sz="1200" dirty="0" err="1">
                <a:latin typeface="Times New Roman" panose="02020603050405020304" pitchFamily="18" charset="0"/>
                <a:cs typeface="Times New Roman" panose="02020603050405020304" pitchFamily="18" charset="0"/>
              </a:rPr>
              <a:t>Hiskey</a:t>
            </a:r>
            <a:r>
              <a:rPr lang="en-US" sz="1200" dirty="0">
                <a:latin typeface="Times New Roman" panose="02020603050405020304" pitchFamily="18" charset="0"/>
                <a:cs typeface="Times New Roman" panose="02020603050405020304" pitchFamily="18" charset="0"/>
              </a:rPr>
              <a:t> et al. 2018; Ryo 2019, 2021; Wong 2018)</a:t>
            </a:r>
          </a:p>
        </p:txBody>
      </p:sp>
    </p:spTree>
    <p:extLst>
      <p:ext uri="{BB962C8B-B14F-4D97-AF65-F5344CB8AC3E}">
        <p14:creationId xmlns:p14="http://schemas.microsoft.com/office/powerpoint/2010/main" val="254151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936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dirty="0">
                <a:latin typeface="Times New Roman" panose="02020603050405020304" pitchFamily="18" charset="0"/>
                <a:cs typeface="Times New Roman" panose="02020603050405020304" pitchFamily="18" charset="0"/>
              </a:rPr>
              <a:t>Research Questions</a:t>
            </a:r>
            <a:endParaRPr sz="2820" dirty="0">
              <a:latin typeface="Times New Roman" panose="02020603050405020304" pitchFamily="18" charset="0"/>
              <a:cs typeface="Times New Roman" panose="02020603050405020304" pitchFamily="18" charset="0"/>
            </a:endParaRPr>
          </a:p>
        </p:txBody>
      </p:sp>
      <p:sp>
        <p:nvSpPr>
          <p:cNvPr id="110" name="Google Shape;110;p21"/>
          <p:cNvSpPr txBox="1">
            <a:spLocks noGrp="1"/>
          </p:cNvSpPr>
          <p:nvPr>
            <p:ph type="body" idx="1"/>
          </p:nvPr>
        </p:nvSpPr>
        <p:spPr>
          <a:xfrm>
            <a:off x="93600" y="1192500"/>
            <a:ext cx="4494900" cy="3951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 sz="2400" dirty="0">
                <a:latin typeface="Times New Roman" panose="02020603050405020304" pitchFamily="18" charset="0"/>
                <a:cs typeface="Times New Roman" panose="02020603050405020304" pitchFamily="18" charset="0"/>
              </a:rPr>
              <a:t>Likelihood to conduct annexations</a:t>
            </a:r>
            <a:endParaRPr sz="2400" dirty="0">
              <a:latin typeface="Times New Roman" panose="02020603050405020304" pitchFamily="18" charset="0"/>
              <a:cs typeface="Times New Roman" panose="02020603050405020304" pitchFamily="18" charset="0"/>
            </a:endParaRPr>
          </a:p>
          <a:p>
            <a:pPr marL="457200" lvl="0" indent="-381000" algn="l" rtl="0">
              <a:spcBef>
                <a:spcPts val="0"/>
              </a:spcBef>
              <a:spcAft>
                <a:spcPts val="0"/>
              </a:spcAft>
              <a:buSzPts val="2400"/>
              <a:buAutoNum type="arabicPeriod"/>
            </a:pPr>
            <a:r>
              <a:rPr lang="en" sz="2400" dirty="0">
                <a:latin typeface="Times New Roman" panose="02020603050405020304" pitchFamily="18" charset="0"/>
                <a:cs typeface="Times New Roman" panose="02020603050405020304" pitchFamily="18" charset="0"/>
              </a:rPr>
              <a:t>Demographic consequences of annexations</a:t>
            </a:r>
            <a:endParaRPr sz="2400" dirty="0">
              <a:latin typeface="Times New Roman" panose="02020603050405020304" pitchFamily="18" charset="0"/>
              <a:cs typeface="Times New Roman" panose="02020603050405020304" pitchFamily="18" charset="0"/>
            </a:endParaRPr>
          </a:p>
          <a:p>
            <a:pPr marL="914400" lvl="1" indent="-381000" algn="l" rtl="0">
              <a:spcBef>
                <a:spcPts val="0"/>
              </a:spcBef>
              <a:spcAft>
                <a:spcPts val="0"/>
              </a:spcAft>
              <a:buSzPts val="2400"/>
              <a:buAutoNum type="alphaLcPeriod"/>
            </a:pPr>
            <a:r>
              <a:rPr lang="en" sz="2400" dirty="0">
                <a:latin typeface="Times New Roman" panose="02020603050405020304" pitchFamily="18" charset="0"/>
                <a:cs typeface="Times New Roman" panose="02020603050405020304" pitchFamily="18" charset="0"/>
              </a:rPr>
              <a:t>Do these vary for Black versus other minority racial groups?</a:t>
            </a:r>
            <a:endParaRPr sz="2400" dirty="0">
              <a:latin typeface="Times New Roman" panose="02020603050405020304" pitchFamily="18" charset="0"/>
              <a:cs typeface="Times New Roman" panose="02020603050405020304" pitchFamily="18" charset="0"/>
            </a:endParaRPr>
          </a:p>
          <a:p>
            <a:pPr marL="0" lvl="0" indent="0" algn="l" rtl="0">
              <a:spcBef>
                <a:spcPts val="0"/>
              </a:spcBef>
              <a:spcAft>
                <a:spcPts val="1200"/>
              </a:spcAft>
              <a:buNone/>
            </a:pPr>
            <a:endParaRPr sz="2400" dirty="0">
              <a:latin typeface="Times New Roman" panose="02020603050405020304" pitchFamily="18" charset="0"/>
              <a:cs typeface="Times New Roman" panose="02020603050405020304" pitchFamily="18" charset="0"/>
            </a:endParaRPr>
          </a:p>
        </p:txBody>
      </p:sp>
      <p:pic>
        <p:nvPicPr>
          <p:cNvPr id="111" name="Google Shape;111;p21"/>
          <p:cNvPicPr preferRelativeResize="0"/>
          <p:nvPr/>
        </p:nvPicPr>
        <p:blipFill>
          <a:blip r:embed="rId3">
            <a:alphaModFix/>
          </a:blip>
          <a:stretch>
            <a:fillRect/>
          </a:stretch>
        </p:blipFill>
        <p:spPr>
          <a:xfrm>
            <a:off x="4588500" y="1942400"/>
            <a:ext cx="4494775" cy="2994999"/>
          </a:xfrm>
          <a:prstGeom prst="rect">
            <a:avLst/>
          </a:prstGeom>
          <a:noFill/>
          <a:ln>
            <a:noFill/>
          </a:ln>
        </p:spPr>
      </p:pic>
      <p:sp>
        <p:nvSpPr>
          <p:cNvPr id="112" name="Google Shape;112;p21"/>
          <p:cNvSpPr txBox="1"/>
          <p:nvPr/>
        </p:nvSpPr>
        <p:spPr>
          <a:xfrm>
            <a:off x="4706075" y="4464750"/>
            <a:ext cx="360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highlight>
                  <a:schemeClr val="dk1"/>
                </a:highlight>
              </a:rPr>
              <a:t>Photo: Lawyers’ Committee for Civil Rights</a:t>
            </a:r>
            <a:endParaRPr i="1">
              <a:highlight>
                <a:schemeClr val="dk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EE3D8-F580-13C9-C80E-E60A5DA76F6D}"/>
              </a:ext>
            </a:extLst>
          </p:cNvPr>
          <p:cNvSpPr>
            <a:spLocks noGrp="1"/>
          </p:cNvSpPr>
          <p:nvPr>
            <p:ph type="title"/>
          </p:nvPr>
        </p:nvSpPr>
        <p:spPr>
          <a:xfrm>
            <a:off x="168825" y="151626"/>
            <a:ext cx="8520600" cy="572700"/>
          </a:xfrm>
        </p:spPr>
        <p:txBody>
          <a:bodyPr>
            <a:normAutofit/>
          </a:bodyPr>
          <a:lstStyle/>
          <a:p>
            <a:r>
              <a:rPr lang="en-US" sz="2400" dirty="0">
                <a:latin typeface="Times New Roman" panose="02020603050405020304" pitchFamily="18" charset="0"/>
                <a:cs typeface="Times New Roman" panose="02020603050405020304" pitchFamily="18" charset="0"/>
              </a:rPr>
              <a:t>Data</a:t>
            </a:r>
          </a:p>
        </p:txBody>
      </p:sp>
      <p:sp>
        <p:nvSpPr>
          <p:cNvPr id="3" name="Text Placeholder 2">
            <a:extLst>
              <a:ext uri="{FF2B5EF4-FFF2-40B4-BE49-F238E27FC236}">
                <a16:creationId xmlns:a16="http://schemas.microsoft.com/office/drawing/2014/main" id="{C51A5512-8543-7228-2252-B3ECBCE32827}"/>
              </a:ext>
            </a:extLst>
          </p:cNvPr>
          <p:cNvSpPr>
            <a:spLocks noGrp="1"/>
          </p:cNvSpPr>
          <p:nvPr>
            <p:ph type="body" idx="1"/>
          </p:nvPr>
        </p:nvSpPr>
        <p:spPr>
          <a:xfrm>
            <a:off x="154500" y="863550"/>
            <a:ext cx="4274625" cy="4128324"/>
          </a:xfrm>
        </p:spPr>
        <p:txBody>
          <a:bodyPr>
            <a:normAutofit/>
          </a:bodyPr>
          <a:lstStyle/>
          <a:p>
            <a:r>
              <a:rPr lang="en-US" sz="2400" dirty="0">
                <a:latin typeface="Times New Roman" panose="02020603050405020304" pitchFamily="18" charset="0"/>
                <a:cs typeface="Times New Roman" panose="02020603050405020304" pitchFamily="18" charset="0"/>
              </a:rPr>
              <a:t>Block- and place-level demographic data with interpolation, including LODES</a:t>
            </a:r>
          </a:p>
          <a:p>
            <a:r>
              <a:rPr lang="en-US" sz="2400" dirty="0">
                <a:latin typeface="Times New Roman" panose="02020603050405020304" pitchFamily="18" charset="0"/>
                <a:cs typeface="Times New Roman" panose="02020603050405020304" pitchFamily="18" charset="0"/>
              </a:rPr>
              <a:t>Block- and place-level shapefiles  </a:t>
            </a:r>
          </a:p>
          <a:p>
            <a:r>
              <a:rPr lang="en-US" sz="2400" dirty="0">
                <a:latin typeface="Times New Roman" panose="02020603050405020304" pitchFamily="18" charset="0"/>
                <a:cs typeface="Times New Roman" panose="02020603050405020304" pitchFamily="18" charset="0"/>
              </a:rPr>
              <a:t>Analytical sample: 15,000 cities in the contiguous US (no NE states, 2000-2020) </a:t>
            </a:r>
          </a:p>
        </p:txBody>
      </p:sp>
      <p:pic>
        <p:nvPicPr>
          <p:cNvPr id="4" name="Picture 2" descr="NATIONAL URBAN LEAGUE PRESIDENT: FAILURE TO ADVANCE FOR THE PEOPLE ACT IS  &quot;A VOTE AGAINST DEMOCRACY&quot; | National Urban League">
            <a:extLst>
              <a:ext uri="{FF2B5EF4-FFF2-40B4-BE49-F238E27FC236}">
                <a16:creationId xmlns:a16="http://schemas.microsoft.com/office/drawing/2014/main" id="{7D80C129-815C-4BA6-1097-2EE8EF8B7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5" y="1639532"/>
            <a:ext cx="4560375" cy="33935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261669-6241-6DFE-BF5F-7635AE4A1D3A}"/>
              </a:ext>
            </a:extLst>
          </p:cNvPr>
          <p:cNvSpPr txBox="1"/>
          <p:nvPr/>
        </p:nvSpPr>
        <p:spPr>
          <a:xfrm>
            <a:off x="4572000" y="4714875"/>
            <a:ext cx="3071813" cy="276999"/>
          </a:xfrm>
          <a:prstGeom prst="rect">
            <a:avLst/>
          </a:prstGeom>
          <a:noFill/>
        </p:spPr>
        <p:txBody>
          <a:bodyPr wrap="square" rtlCol="0">
            <a:spAutoFit/>
          </a:bodyPr>
          <a:lstStyle/>
          <a:p>
            <a:r>
              <a:rPr lang="en-US" sz="1200" i="1" dirty="0">
                <a:highlight>
                  <a:srgbClr val="C0C0C0"/>
                </a:highlight>
              </a:rPr>
              <a:t>Image: National Urban League</a:t>
            </a:r>
          </a:p>
        </p:txBody>
      </p:sp>
    </p:spTree>
    <p:extLst>
      <p:ext uri="{BB962C8B-B14F-4D97-AF65-F5344CB8AC3E}">
        <p14:creationId xmlns:p14="http://schemas.microsoft.com/office/powerpoint/2010/main" val="243843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4568</TotalTime>
  <Words>800</Words>
  <Application>Microsoft Macintosh PowerPoint</Application>
  <PresentationFormat>On-screen Show (16:9)</PresentationFormat>
  <Paragraphs>97</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Times New Roman</vt:lpstr>
      <vt:lpstr>Simple Dark</vt:lpstr>
      <vt:lpstr>Municipal Annexations and the Changing Color Line After Shelby v. Holder</vt:lpstr>
      <vt:lpstr>Motivation 1: why places (cities) matter for racial inequality</vt:lpstr>
      <vt:lpstr>Motivation 1: why places matter for racial inequality</vt:lpstr>
      <vt:lpstr>Motivation 1: why places matter for racial inequality</vt:lpstr>
      <vt:lpstr>PowerPoint Presentation</vt:lpstr>
      <vt:lpstr>Motivation 1: why places matter for racial inequality</vt:lpstr>
      <vt:lpstr>Motivation 2: the role of regulations in limiting racial discrimination</vt:lpstr>
      <vt:lpstr>Research Questions</vt:lpstr>
      <vt:lpstr>Data</vt:lpstr>
      <vt:lpstr>Data: identifying annexations </vt:lpstr>
      <vt:lpstr>Validation with BAS</vt:lpstr>
      <vt:lpstr>Models: difference-in-differences set-up </vt:lpstr>
      <vt:lpstr>Results </vt:lpstr>
      <vt:lpstr>No effect of Shelby on racial composition share after annexations  </vt:lpstr>
      <vt:lpstr>Because it didn’t work before? </vt:lpstr>
      <vt:lpstr>Conclusions</vt:lpstr>
      <vt:lpstr>Thank you! </vt:lpstr>
      <vt:lpstr>Extra</vt:lpstr>
      <vt:lpstr>Data</vt:lpstr>
      <vt:lpstr>PowerPoint Presentation</vt:lpstr>
      <vt:lpstr>PowerPoint Presentation</vt:lpstr>
      <vt:lpstr>PowerPoint Presentation</vt:lpstr>
      <vt:lpstr>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Municipal Annexations and the Changing Color Line After Shelby v. Holder</dc:title>
  <cp:lastModifiedBy>Iris Zhang</cp:lastModifiedBy>
  <cp:revision>44</cp:revision>
  <dcterms:modified xsi:type="dcterms:W3CDTF">2022-08-08T22:37:13Z</dcterms:modified>
</cp:coreProperties>
</file>